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85" r:id="rId4"/>
    <p:sldId id="282" r:id="rId5"/>
    <p:sldId id="280" r:id="rId6"/>
    <p:sldId id="362" r:id="rId7"/>
    <p:sldId id="683" r:id="rId8"/>
    <p:sldId id="292" r:id="rId9"/>
    <p:sldId id="288" r:id="rId10"/>
    <p:sldId id="268" r:id="rId11"/>
    <p:sldId id="684" r:id="rId12"/>
    <p:sldId id="274" r:id="rId13"/>
    <p:sldId id="297" r:id="rId14"/>
    <p:sldId id="685" r:id="rId15"/>
    <p:sldId id="686" r:id="rId16"/>
    <p:sldId id="687" r:id="rId17"/>
    <p:sldId id="688" r:id="rId18"/>
    <p:sldId id="689" r:id="rId19"/>
    <p:sldId id="69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0AD47"/>
    <a:srgbClr val="ED7D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94660"/>
  </p:normalViewPr>
  <p:slideViewPr>
    <p:cSldViewPr snapToGrid="0">
      <p:cViewPr>
        <p:scale>
          <a:sx n="100" d="100"/>
          <a:sy n="100" d="100"/>
        </p:scale>
        <p:origin x="-55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F56A07-F7C8-4C51-86A7-7DCD1A29E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4B224A-1D33-4C67-982E-72EF93054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661943-9D04-4E09-BBA8-E637E54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0B852A-4488-40A6-B6E3-586D176F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EF2AF5-486F-44F7-A778-A346CE72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D7893-4145-41D0-B34B-39DF571F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B873E3-EF9A-408D-A0EA-AD67AEB14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EA9E62-F920-4B18-A1CB-72013D06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C79C3A-8E29-4DE3-86C4-80184136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C4E38-6F0D-40BA-9EA8-4CB55223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1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35E666-B37E-40F6-B6E2-BC81C854C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BD84026-7576-4597-AAC2-E4E9DB2AE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9A2CFC-F388-42A5-B4C3-2EE36F3E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9E2D8D-AEDC-43D3-9D5F-70AA6F00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CFD898-6FCA-4ADD-A8F5-4EC64E91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0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7680D-AE51-4070-AC64-75AE5EFE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264F1F-B53B-4863-A60B-A8001CC76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A125F4-5292-4FAA-8EC3-310B3C8F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05DE7F-35AE-463A-89C7-8792B257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C869C8-A4D2-46B8-B5E9-4E99B32B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40AB67-5D86-4BC7-8221-CEC563D7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4EF6CE-E4E7-4345-8871-DF04002E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DEA790-7F88-4CE0-9E97-B7DBDA88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5FA143-A8D7-425D-9A90-9B049593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20530B-7B43-4F57-AC99-2883B55A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9B34C-E602-478F-9056-FC0AA044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53E1D6-0FA2-4BAD-9CCA-52B92F6EB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807A7F-2BA4-4A51-B3C8-FDC720E57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DABA5F-C7F9-4947-B02D-56F63ECB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4E5651-7559-4BDC-8A65-33B9FAA6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22411E-A8E6-4409-AC7E-13A42F1E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82B02-F9DB-49C3-969F-11F36152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9B8CBD-0ED2-44D2-8DC8-B0349F77B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667985-972B-4C80-B1DB-7D01A468E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D18114D-142C-4269-A897-B069A0A75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D556194-0508-4959-A002-37BEC5272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48D52C6-250E-4432-A2E3-F28FCCEA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EDC1AFB-EAAB-478C-8AFF-8EFD9E7E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6C0528-B01F-408C-9E85-AD367017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9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27916-AD91-4A64-A8CC-25844C36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2011070-AB12-49B1-9154-38504AB5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848D49-8917-4948-A86E-88E0C8D6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E98A4E8-CD50-474D-B4EB-A033FB4C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9917E73-2EC6-4A65-BFEF-E864153B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0B9BD66-A670-4C04-9578-CF2B091D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99715B-2A0D-4BDD-A0E7-1462AF24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A0F5BC-BDDB-40CA-90A1-49CE1576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F76F1A-E4EE-4D5A-BC49-DCCF98300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8E693E-497D-4D2E-804F-4CDE331F8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680450-C16D-4B84-9034-9EC555FF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6450A2-7CC8-4D3C-8F3D-9AFD90F0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A1476-F90E-4995-B898-375FFA01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6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55B961-699E-4DEB-9341-0557ED40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5D5E7A4-3478-44DF-AF0F-A9CBDE1CC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899ACE-D62E-4328-BDB4-E2A667C12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E6E3CB-0881-447B-B6CA-48B450EA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F64A4E-0830-4807-B895-D8E85866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5E3EEE-35CD-4D46-AF7A-BD864634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9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320C3-93E2-46C5-890E-35C0C29C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CD1D77-0D4E-498B-90A4-82822729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CB43B6-A48F-4B09-A178-701F581C3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C404-4356-4372-8F5B-54F7415B7D81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3D691D-4A81-4730-804D-7C70D5397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2766D6-6671-4F8E-984B-AD0ED3DB6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288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General update of MSC-E work </a:t>
            </a:r>
            <a:b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on heavy metals and POPs</a:t>
            </a:r>
            <a:endParaRPr lang="ru-RU" sz="36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I. </a:t>
            </a:r>
            <a:r>
              <a:rPr lang="en-US" sz="2000" dirty="0" err="1" smtClean="0"/>
              <a:t>Ilyin</a:t>
            </a:r>
            <a:r>
              <a:rPr lang="en-US" sz="2000" dirty="0" smtClean="0"/>
              <a:t>, O. </a:t>
            </a:r>
            <a:r>
              <a:rPr lang="en-US" sz="2000" dirty="0" err="1" smtClean="0"/>
              <a:t>Travnikov</a:t>
            </a:r>
            <a:r>
              <a:rPr lang="en-US" sz="2000" dirty="0" smtClean="0"/>
              <a:t>,  A. </a:t>
            </a:r>
            <a:r>
              <a:rPr lang="en-GB" sz="2000" dirty="0" err="1" smtClean="0"/>
              <a:t>Gusev</a:t>
            </a:r>
            <a:r>
              <a:rPr lang="en-GB" sz="2000" dirty="0" smtClean="0"/>
              <a:t>, N. </a:t>
            </a:r>
            <a:r>
              <a:rPr lang="en-GB" sz="2000" dirty="0" err="1" smtClean="0"/>
              <a:t>Batrakova</a:t>
            </a:r>
            <a:r>
              <a:rPr lang="en-US" sz="2000" dirty="0" smtClean="0"/>
              <a:t>, V. </a:t>
            </a:r>
            <a:r>
              <a:rPr lang="en-US" sz="2000" dirty="0" err="1" smtClean="0"/>
              <a:t>Shatalov</a:t>
            </a:r>
            <a:endParaRPr lang="ru-RU" sz="2000" dirty="0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5230938" y="4589979"/>
            <a:ext cx="998537" cy="863600"/>
            <a:chOff x="92" y="3959"/>
            <a:chExt cx="384" cy="333"/>
          </a:xfrm>
        </p:grpSpPr>
        <p:sp>
          <p:nvSpPr>
            <p:cNvPr id="17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8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37507" y="260648"/>
            <a:ext cx="1176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TFMM Online Meeting: 10-12 May 2021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2011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32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37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38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766" y="2513954"/>
            <a:ext cx="3248634" cy="213918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0" y="16508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On-going activity: assessment of atmospheric loads to OSPAR maritime regions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1104749" y="2298632"/>
            <a:ext cx="56099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Model </a:t>
            </a:r>
            <a:r>
              <a:rPr lang="en-US" dirty="0"/>
              <a:t>assessment of </a:t>
            </a:r>
            <a:r>
              <a:rPr lang="en-US" b="1" dirty="0">
                <a:solidFill>
                  <a:srgbClr val="7030A0"/>
                </a:solidFill>
              </a:rPr>
              <a:t>long-term trends </a:t>
            </a:r>
            <a:r>
              <a:rPr lang="en-US" dirty="0"/>
              <a:t>of heavy metal deposition to the</a:t>
            </a:r>
            <a:r>
              <a:rPr lang="en-US" dirty="0">
                <a:solidFill>
                  <a:srgbClr val="0052F6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North Sea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Northern Atlantic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Source-receptor matrices of HM deposition to the OSPAR regions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Considered pollutants – </a:t>
            </a:r>
            <a:r>
              <a:rPr lang="en-US" dirty="0" err="1">
                <a:solidFill>
                  <a:srgbClr val="7030A0"/>
                </a:solidFill>
              </a:rPr>
              <a:t>Cd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Pb</a:t>
            </a:r>
            <a:r>
              <a:rPr lang="en-US" dirty="0">
                <a:solidFill>
                  <a:srgbClr val="7030A0"/>
                </a:solidFill>
              </a:rPr>
              <a:t>, Hg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38894" y="2801985"/>
            <a:ext cx="152853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49907" y="3283216"/>
            <a:ext cx="233003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81724" y="3355224"/>
            <a:ext cx="313154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50532" y="3643256"/>
            <a:ext cx="300330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98635" y="3090017"/>
            <a:ext cx="220179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7374" y="2154342"/>
            <a:ext cx="339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OSPAR regions and EMEP domain</a:t>
            </a:r>
            <a:endParaRPr lang="ru-RU" sz="1600" b="1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298648" y="4328043"/>
            <a:ext cx="4059440" cy="1756797"/>
            <a:chOff x="1216760" y="4669243"/>
            <a:chExt cx="4059440" cy="1756797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760" y="4669243"/>
              <a:ext cx="4059440" cy="1756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TextBox 48"/>
            <p:cNvSpPr txBox="1"/>
            <p:nvPr/>
          </p:nvSpPr>
          <p:spPr>
            <a:xfrm>
              <a:off x="2503400" y="4800351"/>
              <a:ext cx="264994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600" dirty="0" err="1" smtClean="0"/>
                <a:t>Cd</a:t>
              </a:r>
              <a:r>
                <a:rPr lang="en-US" sz="1600" dirty="0" smtClean="0"/>
                <a:t> deposition to the North Sea</a:t>
              </a:r>
              <a:endParaRPr lang="ru-RU" sz="1600" dirty="0"/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83" y="5135420"/>
            <a:ext cx="1368152" cy="12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7714392" y="5173925"/>
            <a:ext cx="3017746" cy="1104331"/>
            <a:chOff x="5220072" y="3203684"/>
            <a:chExt cx="3017746" cy="110433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220072" y="3653650"/>
              <a:ext cx="216024" cy="216024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73600" y="3563724"/>
              <a:ext cx="2764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Secondary (marine aerosol)</a:t>
              </a:r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223072" y="3293610"/>
              <a:ext cx="216024" cy="216024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76600" y="3203684"/>
              <a:ext cx="157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Anthropogenic</a:t>
              </a:r>
              <a:endParaRPr lang="ru-RU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220072" y="4028608"/>
              <a:ext cx="216024" cy="216024"/>
            </a:xfrm>
            <a:prstGeom prst="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73600" y="3938682"/>
              <a:ext cx="195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Non-EMEP sources</a:t>
              </a:r>
              <a:endParaRPr lang="ru-RU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507935" y="4766088"/>
            <a:ext cx="394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attribution (</a:t>
            </a:r>
            <a:r>
              <a:rPr lang="en-US" dirty="0" err="1" smtClean="0"/>
              <a:t>Cd</a:t>
            </a:r>
            <a:r>
              <a:rPr lang="en-US" dirty="0" smtClean="0"/>
              <a:t>, North Sea, 2019)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698718" y="6171089"/>
            <a:ext cx="316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project is funded by OSPAR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1520" y="828302"/>
            <a:ext cx="119404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  Ad-hoc group on marine pollution (Bureau meeting March, 2021)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  Focus of regional marine conventions  (OSPAR, HELCOM, Barcelona, Black Sea, EU </a:t>
            </a:r>
            <a:r>
              <a:rPr lang="en-GB" dirty="0" smtClean="0"/>
              <a:t>Marine </a:t>
            </a:r>
            <a:r>
              <a:rPr lang="en-GB" dirty="0"/>
              <a:t>Strategy Framework Directive</a:t>
            </a:r>
            <a:r>
              <a:rPr lang="en-US" dirty="0" smtClean="0"/>
              <a:t>…. )</a:t>
            </a:r>
            <a:endParaRPr lang="ru-RU" dirty="0"/>
          </a:p>
        </p:txBody>
      </p:sp>
      <p:sp>
        <p:nvSpPr>
          <p:cNvPr id="62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Trend assessment of marine pollution by HMs and POPs</a:t>
            </a:r>
            <a:endParaRPr lang="ru-RU" sz="32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33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39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40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0" y="100334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Model assessment of atmospheric loads to the </a:t>
            </a:r>
            <a:r>
              <a:rPr lang="en-US" sz="2400" u="sng" dirty="0" smtClean="0">
                <a:solidFill>
                  <a:srgbClr val="7030A0"/>
                </a:solidFill>
              </a:rPr>
              <a:t>Baltic Sea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(cooperation with </a:t>
            </a:r>
            <a:r>
              <a:rPr lang="en-US" sz="2400" u="sng" dirty="0" smtClean="0">
                <a:solidFill>
                  <a:srgbClr val="7030A0"/>
                </a:solidFill>
              </a:rPr>
              <a:t>HELCOM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6165" y="1943257"/>
            <a:ext cx="4258101" cy="265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b="1" dirty="0">
                <a:solidFill>
                  <a:srgbClr val="7030A0"/>
                </a:solidFill>
              </a:rPr>
              <a:t>Long-term trends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/>
              <a:t>Source apportionment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/>
              <a:t>Evaluation against measurements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/>
              <a:t>Considered metals: </a:t>
            </a:r>
            <a:r>
              <a:rPr lang="en-US" sz="1900" dirty="0" err="1" smtClean="0"/>
              <a:t>Pb</a:t>
            </a:r>
            <a:r>
              <a:rPr lang="en-US" sz="1900" dirty="0" smtClean="0"/>
              <a:t>, Cd, Hg, </a:t>
            </a:r>
            <a:r>
              <a:rPr lang="en-US" sz="1900" dirty="0" smtClean="0">
                <a:solidFill>
                  <a:srgbClr val="7030A0"/>
                </a:solidFill>
              </a:rPr>
              <a:t>Cu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/>
              <a:t>Considered POPs: PAHs, PCB, PCDD/Fs, HCB, </a:t>
            </a:r>
            <a:r>
              <a:rPr lang="en-US" sz="1900" dirty="0" smtClean="0">
                <a:solidFill>
                  <a:srgbClr val="7030A0"/>
                </a:solidFill>
              </a:rPr>
              <a:t>PFOS, PBDE, SCCP, PCN, </a:t>
            </a:r>
            <a:r>
              <a:rPr lang="en-US" sz="1900" dirty="0" err="1" smtClean="0">
                <a:solidFill>
                  <a:srgbClr val="7030A0"/>
                </a:solidFill>
              </a:rPr>
              <a:t>PeCBz</a:t>
            </a:r>
            <a:r>
              <a:rPr lang="en-US" sz="1900" dirty="0" smtClean="0">
                <a:solidFill>
                  <a:srgbClr val="7030A0"/>
                </a:solidFill>
              </a:rPr>
              <a:t>, HBCDD</a:t>
            </a:r>
            <a:endParaRPr lang="ru-RU" sz="1900" dirty="0">
              <a:solidFill>
                <a:srgbClr val="7030A0"/>
              </a:solidFill>
            </a:endParaRPr>
          </a:p>
        </p:txBody>
      </p:sp>
      <p:sp>
        <p:nvSpPr>
          <p:cNvPr id="43" name="AutoShape 2" descr="1.pn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4" descr="1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483" y="1884894"/>
            <a:ext cx="2543077" cy="34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6" name="Группа 45"/>
          <p:cNvGrpSpPr/>
          <p:nvPr/>
        </p:nvGrpSpPr>
        <p:grpSpPr>
          <a:xfrm>
            <a:off x="8007283" y="5362271"/>
            <a:ext cx="3086007" cy="335279"/>
            <a:chOff x="5809955" y="5966153"/>
            <a:chExt cx="3086007" cy="335279"/>
          </a:xfrm>
        </p:grpSpPr>
        <p:grpSp>
          <p:nvGrpSpPr>
            <p:cNvPr id="47" name="Группа 31"/>
            <p:cNvGrpSpPr>
              <a:grpSpLocks noChangeAspect="1"/>
            </p:cNvGrpSpPr>
            <p:nvPr/>
          </p:nvGrpSpPr>
          <p:grpSpPr>
            <a:xfrm>
              <a:off x="5809955" y="6165304"/>
              <a:ext cx="2818903" cy="136128"/>
              <a:chOff x="328291" y="5089064"/>
              <a:chExt cx="3523629" cy="170160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328291" y="5089947"/>
                <a:ext cx="504056" cy="1692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832347" y="5089064"/>
                <a:ext cx="504056" cy="169277"/>
              </a:xfrm>
              <a:prstGeom prst="rect">
                <a:avLst/>
              </a:prstGeom>
              <a:solidFill>
                <a:srgbClr val="9EFE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336403" y="5089064"/>
                <a:ext cx="504056" cy="169277"/>
              </a:xfrm>
              <a:prstGeom prst="rect">
                <a:avLst/>
              </a:prstGeom>
              <a:solidFill>
                <a:srgbClr val="43FB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1836259" y="5089947"/>
                <a:ext cx="504056" cy="16927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2339752" y="5089064"/>
                <a:ext cx="504056" cy="16927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2843808" y="5089947"/>
                <a:ext cx="504056" cy="16927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3347864" y="5089947"/>
                <a:ext cx="504056" cy="16927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158891" y="598228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86182" y="598228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7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66413" y="5982281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56169" y="5982281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15</a:t>
              </a:r>
              <a:endParaRPr lang="ru-RU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36400" y="5982281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20</a:t>
              </a:r>
              <a:endParaRPr lang="ru-RU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37823" y="5982281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dirty="0" smtClean="0"/>
                <a:t>2</a:t>
              </a:r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385501" y="5966153"/>
              <a:ext cx="5104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g/km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/y</a:t>
              </a:r>
              <a:endParaRPr lang="ru-RU" sz="1200" dirty="0"/>
            </a:p>
          </p:txBody>
        </p:sp>
      </p:grp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1176" y="3624119"/>
            <a:ext cx="2962178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1324" y="1993070"/>
            <a:ext cx="296218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Прямая соединительная линия 63"/>
          <p:cNvCxnSpPr/>
          <p:nvPr/>
        </p:nvCxnSpPr>
        <p:spPr>
          <a:xfrm flipH="1" flipV="1">
            <a:off x="8353504" y="4200183"/>
            <a:ext cx="864096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433624" y="4916495"/>
            <a:ext cx="3718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DE9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713544" y="5697550"/>
            <a:ext cx="1747843" cy="246221"/>
            <a:chOff x="6570975" y="6320353"/>
            <a:chExt cx="1747843" cy="246221"/>
          </a:xfrm>
        </p:grpSpPr>
        <p:sp>
          <p:nvSpPr>
            <p:cNvPr id="67" name="Овал 66"/>
            <p:cNvSpPr/>
            <p:nvPr/>
          </p:nvSpPr>
          <p:spPr>
            <a:xfrm>
              <a:off x="6570975" y="6405181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60232" y="6320353"/>
              <a:ext cx="165858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600" dirty="0" smtClean="0"/>
                <a:t> - HELCOM stations</a:t>
              </a:r>
              <a:endParaRPr lang="ru-RU" sz="16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99592" y="5557302"/>
            <a:ext cx="337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The project is funded by HELCOM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923089" y="1881632"/>
            <a:ext cx="1759418" cy="24622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Cd deposition, 2018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73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Trend assessment of marine pollution by HMs and POPs</a:t>
            </a:r>
            <a:endParaRPr lang="ru-RU" sz="32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99813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Model assessment of second-priority heavy metals (</a:t>
            </a:r>
            <a:r>
              <a:rPr lang="en-US" sz="2400" b="1" dirty="0" smtClean="0">
                <a:solidFill>
                  <a:srgbClr val="7030A0"/>
                </a:solidFill>
              </a:rPr>
              <a:t>Cu</a:t>
            </a:r>
            <a:r>
              <a:rPr lang="en-US" sz="2400" dirty="0" smtClean="0">
                <a:solidFill>
                  <a:srgbClr val="7030A0"/>
                </a:solidFill>
              </a:rPr>
              <a:t>) in cooperation with HELCOM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1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22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23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1201003" y="2156108"/>
            <a:ext cx="4872277" cy="288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/>
              <a:t>Toxic effects (excess of Cu):  degradation in soil quality and plant growth, health effects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7030A0"/>
                </a:solidFill>
              </a:rPr>
              <a:t>Bi-modal</a:t>
            </a:r>
            <a:r>
              <a:rPr lang="en-US" sz="1900" b="1" dirty="0" smtClean="0">
                <a:solidFill>
                  <a:schemeClr val="accent4"/>
                </a:solidFill>
              </a:rPr>
              <a:t> </a:t>
            </a:r>
            <a:r>
              <a:rPr lang="en-US" sz="1900" dirty="0" smtClean="0"/>
              <a:t>size distribution of aerosol particles – carriers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/>
              <a:t>High contribution to emission from Road Transport (Sector F, </a:t>
            </a:r>
            <a:r>
              <a:rPr lang="en-US" sz="1900" b="1" dirty="0" smtClean="0">
                <a:solidFill>
                  <a:srgbClr val="7030A0"/>
                </a:solidFill>
              </a:rPr>
              <a:t>brake/tire wear</a:t>
            </a:r>
            <a:r>
              <a:rPr lang="en-US" sz="1900" dirty="0" smtClean="0"/>
              <a:t>)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/>
              <a:t>Low emission reduction over the last decades </a:t>
            </a:r>
            <a:endParaRPr lang="ru-RU" sz="19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325372" y="4365104"/>
            <a:ext cx="4507484" cy="2005670"/>
            <a:chOff x="4752084" y="4447666"/>
            <a:chExt cx="4507484" cy="200567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084" y="4768499"/>
              <a:ext cx="4140396" cy="168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869840" y="4447666"/>
              <a:ext cx="4389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Cu</a:t>
              </a:r>
              <a:r>
                <a:rPr lang="en-US" dirty="0" smtClean="0"/>
                <a:t> official emission in the HELCOM countries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89373" y="5610918"/>
              <a:ext cx="1796893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dirty="0" smtClean="0"/>
                <a:t>Sector F: 40 – 60%</a:t>
              </a:r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443128" y="1628800"/>
            <a:ext cx="3878624" cy="2631170"/>
            <a:chOff x="4869840" y="1712448"/>
            <a:chExt cx="3878624" cy="263117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848" y="1983104"/>
              <a:ext cx="3743326" cy="206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Полилиния 31"/>
            <p:cNvSpPr/>
            <p:nvPr/>
          </p:nvSpPr>
          <p:spPr>
            <a:xfrm>
              <a:off x="5785943" y="3178941"/>
              <a:ext cx="2260879" cy="452451"/>
            </a:xfrm>
            <a:custGeom>
              <a:avLst/>
              <a:gdLst>
                <a:gd name="connsiteX0" fmla="*/ 0 w 2260879"/>
                <a:gd name="connsiteY0" fmla="*/ 432353 h 452450"/>
                <a:gd name="connsiteX1" fmla="*/ 351692 w 2260879"/>
                <a:gd name="connsiteY1" fmla="*/ 452450 h 452450"/>
                <a:gd name="connsiteX2" fmla="*/ 512466 w 2260879"/>
                <a:gd name="connsiteY2" fmla="*/ 432353 h 452450"/>
                <a:gd name="connsiteX3" fmla="*/ 562707 w 2260879"/>
                <a:gd name="connsiteY3" fmla="*/ 407232 h 452450"/>
                <a:gd name="connsiteX4" fmla="*/ 653143 w 2260879"/>
                <a:gd name="connsiteY4" fmla="*/ 372063 h 452450"/>
                <a:gd name="connsiteX5" fmla="*/ 718457 w 2260879"/>
                <a:gd name="connsiteY5" fmla="*/ 301724 h 452450"/>
                <a:gd name="connsiteX6" fmla="*/ 783771 w 2260879"/>
                <a:gd name="connsiteY6" fmla="*/ 256507 h 452450"/>
                <a:gd name="connsiteX7" fmla="*/ 808892 w 2260879"/>
                <a:gd name="connsiteY7" fmla="*/ 216313 h 452450"/>
                <a:gd name="connsiteX8" fmla="*/ 909375 w 2260879"/>
                <a:gd name="connsiteY8" fmla="*/ 246458 h 452450"/>
                <a:gd name="connsiteX9" fmla="*/ 979714 w 2260879"/>
                <a:gd name="connsiteY9" fmla="*/ 286652 h 452450"/>
                <a:gd name="connsiteX10" fmla="*/ 1085222 w 2260879"/>
                <a:gd name="connsiteY10" fmla="*/ 306749 h 452450"/>
                <a:gd name="connsiteX11" fmla="*/ 1180681 w 2260879"/>
                <a:gd name="connsiteY11" fmla="*/ 306749 h 452450"/>
                <a:gd name="connsiteX12" fmla="*/ 1210826 w 2260879"/>
                <a:gd name="connsiteY12" fmla="*/ 266555 h 452450"/>
                <a:gd name="connsiteX13" fmla="*/ 1276140 w 2260879"/>
                <a:gd name="connsiteY13" fmla="*/ 201241 h 452450"/>
                <a:gd name="connsiteX14" fmla="*/ 1346479 w 2260879"/>
                <a:gd name="connsiteY14" fmla="*/ 105782 h 452450"/>
                <a:gd name="connsiteX15" fmla="*/ 1386672 w 2260879"/>
                <a:gd name="connsiteY15" fmla="*/ 30419 h 452450"/>
                <a:gd name="connsiteX16" fmla="*/ 1426866 w 2260879"/>
                <a:gd name="connsiteY16" fmla="*/ 274 h 452450"/>
                <a:gd name="connsiteX17" fmla="*/ 1517301 w 2260879"/>
                <a:gd name="connsiteY17" fmla="*/ 45491 h 452450"/>
                <a:gd name="connsiteX18" fmla="*/ 1562518 w 2260879"/>
                <a:gd name="connsiteY18" fmla="*/ 115830 h 452450"/>
                <a:gd name="connsiteX19" fmla="*/ 1607736 w 2260879"/>
                <a:gd name="connsiteY19" fmla="*/ 206265 h 452450"/>
                <a:gd name="connsiteX20" fmla="*/ 1647929 w 2260879"/>
                <a:gd name="connsiteY20" fmla="*/ 276604 h 452450"/>
                <a:gd name="connsiteX21" fmla="*/ 1763485 w 2260879"/>
                <a:gd name="connsiteY21" fmla="*/ 316797 h 452450"/>
                <a:gd name="connsiteX22" fmla="*/ 1853921 w 2260879"/>
                <a:gd name="connsiteY22" fmla="*/ 331869 h 452450"/>
                <a:gd name="connsiteX23" fmla="*/ 1994597 w 2260879"/>
                <a:gd name="connsiteY23" fmla="*/ 336894 h 452450"/>
                <a:gd name="connsiteX24" fmla="*/ 2105129 w 2260879"/>
                <a:gd name="connsiteY24" fmla="*/ 372063 h 452450"/>
                <a:gd name="connsiteX25" fmla="*/ 2205613 w 2260879"/>
                <a:gd name="connsiteY25" fmla="*/ 392160 h 452450"/>
                <a:gd name="connsiteX26" fmla="*/ 2245806 w 2260879"/>
                <a:gd name="connsiteY26" fmla="*/ 407232 h 452450"/>
                <a:gd name="connsiteX27" fmla="*/ 2260879 w 2260879"/>
                <a:gd name="connsiteY27" fmla="*/ 412256 h 4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60879" h="452450">
                  <a:moveTo>
                    <a:pt x="0" y="432353"/>
                  </a:moveTo>
                  <a:cubicBezTo>
                    <a:pt x="133140" y="442401"/>
                    <a:pt x="266281" y="452450"/>
                    <a:pt x="351692" y="452450"/>
                  </a:cubicBezTo>
                  <a:cubicBezTo>
                    <a:pt x="437103" y="452450"/>
                    <a:pt x="477297" y="439889"/>
                    <a:pt x="512466" y="432353"/>
                  </a:cubicBezTo>
                  <a:cubicBezTo>
                    <a:pt x="547635" y="424817"/>
                    <a:pt x="539261" y="417280"/>
                    <a:pt x="562707" y="407232"/>
                  </a:cubicBezTo>
                  <a:cubicBezTo>
                    <a:pt x="586153" y="397184"/>
                    <a:pt x="627185" y="389648"/>
                    <a:pt x="653143" y="372063"/>
                  </a:cubicBezTo>
                  <a:cubicBezTo>
                    <a:pt x="679101" y="354478"/>
                    <a:pt x="696686" y="320983"/>
                    <a:pt x="718457" y="301724"/>
                  </a:cubicBezTo>
                  <a:cubicBezTo>
                    <a:pt x="740228" y="282465"/>
                    <a:pt x="768699" y="270742"/>
                    <a:pt x="783771" y="256507"/>
                  </a:cubicBezTo>
                  <a:cubicBezTo>
                    <a:pt x="798843" y="242272"/>
                    <a:pt x="787958" y="217988"/>
                    <a:pt x="808892" y="216313"/>
                  </a:cubicBezTo>
                  <a:cubicBezTo>
                    <a:pt x="829826" y="214638"/>
                    <a:pt x="880905" y="234735"/>
                    <a:pt x="909375" y="246458"/>
                  </a:cubicBezTo>
                  <a:cubicBezTo>
                    <a:pt x="937845" y="258181"/>
                    <a:pt x="950406" y="276604"/>
                    <a:pt x="979714" y="286652"/>
                  </a:cubicBezTo>
                  <a:cubicBezTo>
                    <a:pt x="1009022" y="296700"/>
                    <a:pt x="1051727" y="303399"/>
                    <a:pt x="1085222" y="306749"/>
                  </a:cubicBezTo>
                  <a:cubicBezTo>
                    <a:pt x="1118717" y="310099"/>
                    <a:pt x="1159747" y="313448"/>
                    <a:pt x="1180681" y="306749"/>
                  </a:cubicBezTo>
                  <a:cubicBezTo>
                    <a:pt x="1201615" y="300050"/>
                    <a:pt x="1194916" y="284140"/>
                    <a:pt x="1210826" y="266555"/>
                  </a:cubicBezTo>
                  <a:cubicBezTo>
                    <a:pt x="1226736" y="248970"/>
                    <a:pt x="1253531" y="228036"/>
                    <a:pt x="1276140" y="201241"/>
                  </a:cubicBezTo>
                  <a:cubicBezTo>
                    <a:pt x="1298749" y="174446"/>
                    <a:pt x="1328057" y="134252"/>
                    <a:pt x="1346479" y="105782"/>
                  </a:cubicBezTo>
                  <a:cubicBezTo>
                    <a:pt x="1364901" y="77312"/>
                    <a:pt x="1373274" y="48004"/>
                    <a:pt x="1386672" y="30419"/>
                  </a:cubicBezTo>
                  <a:cubicBezTo>
                    <a:pt x="1400070" y="12834"/>
                    <a:pt x="1405095" y="-2238"/>
                    <a:pt x="1426866" y="274"/>
                  </a:cubicBezTo>
                  <a:cubicBezTo>
                    <a:pt x="1448638" y="2786"/>
                    <a:pt x="1494692" y="26232"/>
                    <a:pt x="1517301" y="45491"/>
                  </a:cubicBezTo>
                  <a:cubicBezTo>
                    <a:pt x="1539910" y="64750"/>
                    <a:pt x="1547446" y="89034"/>
                    <a:pt x="1562518" y="115830"/>
                  </a:cubicBezTo>
                  <a:cubicBezTo>
                    <a:pt x="1577591" y="142626"/>
                    <a:pt x="1593501" y="179469"/>
                    <a:pt x="1607736" y="206265"/>
                  </a:cubicBezTo>
                  <a:cubicBezTo>
                    <a:pt x="1621971" y="233061"/>
                    <a:pt x="1621971" y="258182"/>
                    <a:pt x="1647929" y="276604"/>
                  </a:cubicBezTo>
                  <a:cubicBezTo>
                    <a:pt x="1673887" y="295026"/>
                    <a:pt x="1729153" y="307586"/>
                    <a:pt x="1763485" y="316797"/>
                  </a:cubicBezTo>
                  <a:cubicBezTo>
                    <a:pt x="1797817" y="326008"/>
                    <a:pt x="1815402" y="328520"/>
                    <a:pt x="1853921" y="331869"/>
                  </a:cubicBezTo>
                  <a:cubicBezTo>
                    <a:pt x="1892440" y="335218"/>
                    <a:pt x="1952729" y="330195"/>
                    <a:pt x="1994597" y="336894"/>
                  </a:cubicBezTo>
                  <a:cubicBezTo>
                    <a:pt x="2036465" y="343593"/>
                    <a:pt x="2069960" y="362852"/>
                    <a:pt x="2105129" y="372063"/>
                  </a:cubicBezTo>
                  <a:cubicBezTo>
                    <a:pt x="2140298" y="381274"/>
                    <a:pt x="2182167" y="386299"/>
                    <a:pt x="2205613" y="392160"/>
                  </a:cubicBezTo>
                  <a:cubicBezTo>
                    <a:pt x="2229059" y="398021"/>
                    <a:pt x="2236595" y="403883"/>
                    <a:pt x="2245806" y="407232"/>
                  </a:cubicBezTo>
                  <a:cubicBezTo>
                    <a:pt x="2255017" y="410581"/>
                    <a:pt x="2257948" y="411418"/>
                    <a:pt x="2260879" y="41225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982249" y="2299266"/>
              <a:ext cx="19490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733936" y="1712448"/>
              <a:ext cx="239558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dirty="0" smtClean="0"/>
                <a:t>EMEP station GB48</a:t>
              </a: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76056" y="4005064"/>
              <a:ext cx="3672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i="1" dirty="0" smtClean="0"/>
                <a:t>Allen et al, 2001, Atm. </a:t>
              </a:r>
              <a:r>
                <a:rPr lang="en-GB" sz="1600" i="1" dirty="0" err="1" smtClean="0"/>
                <a:t>Env</a:t>
              </a:r>
              <a:r>
                <a:rPr lang="en-GB" sz="1600" i="1" dirty="0" smtClean="0"/>
                <a:t>., </a:t>
              </a:r>
              <a:r>
                <a:rPr lang="en-GB" sz="1600" i="1" dirty="0"/>
                <a:t>35 </a:t>
              </a:r>
              <a:r>
                <a:rPr lang="en-GB" sz="1600" i="1" dirty="0" smtClean="0"/>
                <a:t>4581–4591</a:t>
              </a:r>
              <a:endParaRPr lang="ru-RU" sz="1600" i="1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869840" y="1952325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Trend assessment of marine pollution by Cu</a:t>
            </a:r>
            <a:endParaRPr lang="ru-RU" sz="32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12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13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0" y="10126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Modelled</a:t>
            </a:r>
            <a:r>
              <a:rPr lang="en-US" sz="2400" dirty="0" smtClean="0">
                <a:solidFill>
                  <a:srgbClr val="7030A0"/>
                </a:solidFill>
              </a:rPr>
              <a:t> vs. observed </a:t>
            </a:r>
            <a:r>
              <a:rPr lang="en-US" sz="2400" b="1" dirty="0" smtClean="0">
                <a:solidFill>
                  <a:srgbClr val="7030A0"/>
                </a:solidFill>
              </a:rPr>
              <a:t>Cu</a:t>
            </a:r>
            <a:r>
              <a:rPr lang="en-US" sz="2400" dirty="0" smtClean="0">
                <a:solidFill>
                  <a:srgbClr val="7030A0"/>
                </a:solidFill>
              </a:rPr>
              <a:t> levels: </a:t>
            </a:r>
            <a:r>
              <a:rPr lang="en-US" sz="2400" b="1" dirty="0" smtClean="0">
                <a:solidFill>
                  <a:srgbClr val="7030A0"/>
                </a:solidFill>
              </a:rPr>
              <a:t>pilot</a:t>
            </a:r>
            <a:r>
              <a:rPr lang="en-US" sz="2400" dirty="0" smtClean="0">
                <a:solidFill>
                  <a:srgbClr val="7030A0"/>
                </a:solidFill>
              </a:rPr>
              <a:t> results (2018)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726" y="2035908"/>
            <a:ext cx="22848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4014" y="1988839"/>
            <a:ext cx="22848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893774" y="1628800"/>
            <a:ext cx="19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concentrations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42048" y="1628800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 deposition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61728" y="4725144"/>
            <a:ext cx="511256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Good fit for air concentrations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Underestimation for wet deposition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Further focus on the </a:t>
            </a:r>
            <a:r>
              <a:rPr lang="en-US" b="1" dirty="0" smtClean="0">
                <a:solidFill>
                  <a:srgbClr val="7030A0"/>
                </a:solidFill>
              </a:rPr>
              <a:t>model</a:t>
            </a:r>
            <a:r>
              <a:rPr lang="en-US" dirty="0" smtClean="0"/>
              <a:t> parameterizations; quality of </a:t>
            </a:r>
            <a:r>
              <a:rPr lang="en-US" b="1" dirty="0" smtClean="0">
                <a:solidFill>
                  <a:srgbClr val="7030A0"/>
                </a:solidFill>
              </a:rPr>
              <a:t>emissions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measurements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39492" y="4211796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Bias = +25%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06483" y="419410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Bias = -40%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7087504" y="1556792"/>
            <a:ext cx="3563513" cy="4719529"/>
            <a:chOff x="5436096" y="1556792"/>
            <a:chExt cx="3563513" cy="4719529"/>
          </a:xfrm>
        </p:grpSpPr>
        <p:sp>
          <p:nvSpPr>
            <p:cNvPr id="23" name="TextBox 22"/>
            <p:cNvSpPr txBox="1"/>
            <p:nvPr/>
          </p:nvSpPr>
          <p:spPr>
            <a:xfrm>
              <a:off x="5436096" y="1556792"/>
              <a:ext cx="3168352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i="1" dirty="0" smtClean="0"/>
                <a:t>Cu wet deposition, 2018</a:t>
              </a:r>
              <a:endParaRPr lang="ru-RU" i="1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3484" y="1928053"/>
              <a:ext cx="3024522" cy="37831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Овал 24"/>
            <p:cNvSpPr/>
            <p:nvPr/>
          </p:nvSpPr>
          <p:spPr>
            <a:xfrm rot="20271617">
              <a:off x="5796429" y="5112424"/>
              <a:ext cx="542222" cy="688040"/>
            </a:xfrm>
            <a:prstGeom prst="ellipse">
              <a:avLst/>
            </a:prstGeom>
            <a:no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20271617">
              <a:off x="7988599" y="3157285"/>
              <a:ext cx="542222" cy="454467"/>
            </a:xfrm>
            <a:prstGeom prst="ellipse">
              <a:avLst/>
            </a:prstGeom>
            <a:no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0271617">
              <a:off x="6868699" y="3306949"/>
              <a:ext cx="529188" cy="460123"/>
            </a:xfrm>
            <a:prstGeom prst="ellipse">
              <a:avLst/>
            </a:prstGeom>
            <a:no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5652120" y="5877272"/>
              <a:ext cx="2818903" cy="399049"/>
              <a:chOff x="233240" y="5430677"/>
              <a:chExt cx="2818903" cy="399049"/>
            </a:xfrm>
          </p:grpSpPr>
          <p:grpSp>
            <p:nvGrpSpPr>
              <p:cNvPr id="30" name="Группа 31"/>
              <p:cNvGrpSpPr>
                <a:grpSpLocks noChangeAspect="1"/>
              </p:cNvGrpSpPr>
              <p:nvPr/>
            </p:nvGrpSpPr>
            <p:grpSpPr>
              <a:xfrm>
                <a:off x="233240" y="5693598"/>
                <a:ext cx="2818903" cy="136128"/>
                <a:chOff x="328291" y="5089064"/>
                <a:chExt cx="3523629" cy="170160"/>
              </a:xfrm>
            </p:grpSpPr>
            <p:sp>
              <p:nvSpPr>
                <p:cNvPr id="37" name="Прямоугольник 36"/>
                <p:cNvSpPr/>
                <p:nvPr/>
              </p:nvSpPr>
              <p:spPr>
                <a:xfrm>
                  <a:off x="328291" y="5089947"/>
                  <a:ext cx="504056" cy="16927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832347" y="5089064"/>
                  <a:ext cx="504056" cy="169277"/>
                </a:xfrm>
                <a:prstGeom prst="rect">
                  <a:avLst/>
                </a:prstGeom>
                <a:solidFill>
                  <a:srgbClr val="9EFE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1336403" y="5089064"/>
                  <a:ext cx="504056" cy="169277"/>
                </a:xfrm>
                <a:prstGeom prst="rect">
                  <a:avLst/>
                </a:prstGeom>
                <a:solidFill>
                  <a:srgbClr val="43FB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1836259" y="5089947"/>
                  <a:ext cx="504056" cy="16927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2339752" y="5089064"/>
                  <a:ext cx="504056" cy="16927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2843808" y="5089947"/>
                  <a:ext cx="504056" cy="16927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3347864" y="5089947"/>
                  <a:ext cx="504056" cy="16927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377256" y="5430677"/>
                <a:ext cx="363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0.02</a:t>
                </a:r>
                <a:endParaRPr lang="ru-RU" sz="1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81312" y="5430677"/>
                <a:ext cx="363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0.05</a:t>
                </a:r>
                <a:endParaRPr lang="ru-RU" sz="16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313360" y="5430677"/>
                <a:ext cx="363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0.15</a:t>
                </a:r>
                <a:endParaRPr lang="ru-RU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79454" y="5430677"/>
                <a:ext cx="2596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0.5</a:t>
                </a:r>
                <a:endParaRPr lang="ru-RU" sz="16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59685" y="5430677"/>
                <a:ext cx="2596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1.5</a:t>
                </a:r>
                <a:endParaRPr lang="ru-RU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61108" y="54306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ru-RU" sz="16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227666" y="5861144"/>
              <a:ext cx="7719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kg/km</a:t>
              </a:r>
              <a:r>
                <a:rPr lang="en-US" sz="1600" baseline="30000" dirty="0" smtClean="0"/>
                <a:t>2</a:t>
              </a:r>
              <a:r>
                <a:rPr lang="en-US" sz="1600" dirty="0" smtClean="0"/>
                <a:t>/y</a:t>
              </a:r>
              <a:endParaRPr lang="ru-RU" sz="1600" dirty="0"/>
            </a:p>
          </p:txBody>
        </p:sp>
      </p:grpSp>
      <p:sp>
        <p:nvSpPr>
          <p:cNvPr id="45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Trend assessment of marine pollution by Cu</a:t>
            </a:r>
            <a:endParaRPr lang="ru-RU" sz="32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72C438F6-F327-4AAD-97FA-C2EFBFED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384" y="2193560"/>
            <a:ext cx="8856984" cy="178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eaLnBrk="0" hangingPunct="0"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2pPr>
            <a:lvl3pPr eaLnBrk="0" hangingPunct="0"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3pPr>
            <a:lvl4pPr eaLnBrk="0" hangingPunct="0"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4pPr>
            <a:lvl5pPr eaLnBrk="0" hangingPunct="0"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altLang="ru-RU" b="0" dirty="0">
                <a:latin typeface="Calibri" panose="020F0502020204030204" pitchFamily="34" charset="0"/>
              </a:rPr>
              <a:t>Polybrominated diphenyl ethers (PBDEs) are a group of persistent toxic chemicals used as flame retardants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altLang="ru-RU" b="0" dirty="0" smtClean="0">
                <a:latin typeface="Calibri" panose="020F0502020204030204" pitchFamily="34" charset="0"/>
              </a:rPr>
              <a:t>Concentration </a:t>
            </a:r>
            <a:r>
              <a:rPr lang="en-US" altLang="ru-RU" b="0" dirty="0">
                <a:latin typeface="Calibri" panose="020F0502020204030204" pitchFamily="34" charset="0"/>
              </a:rPr>
              <a:t>of indicator congener </a:t>
            </a:r>
            <a:r>
              <a:rPr lang="en-US" altLang="ru-RU" b="0" dirty="0" smtClean="0">
                <a:latin typeface="Calibri" panose="020F0502020204030204" pitchFamily="34" charset="0"/>
              </a:rPr>
              <a:t>BDE-99 measured in UK, Finland and Norway declined by </a:t>
            </a:r>
            <a:r>
              <a:rPr lang="en-US" altLang="ru-RU" b="0" dirty="0">
                <a:latin typeface="Calibri" panose="020F0502020204030204" pitchFamily="34" charset="0"/>
              </a:rPr>
              <a:t>5 – </a:t>
            </a:r>
            <a:r>
              <a:rPr lang="en-US" altLang="ru-RU" b="0" dirty="0" smtClean="0">
                <a:latin typeface="Calibri" panose="020F0502020204030204" pitchFamily="34" charset="0"/>
              </a:rPr>
              <a:t>15-fold </a:t>
            </a:r>
            <a:r>
              <a:rPr lang="en-US" altLang="ru-RU" b="0" dirty="0">
                <a:latin typeface="Calibri" panose="020F0502020204030204" pitchFamily="34" charset="0"/>
              </a:rPr>
              <a:t>from 2000 to </a:t>
            </a:r>
            <a:r>
              <a:rPr lang="en-US" altLang="ru-RU" b="0" dirty="0" smtClean="0">
                <a:latin typeface="Calibri" panose="020F0502020204030204" pitchFamily="34" charset="0"/>
              </a:rPr>
              <a:t>2018</a:t>
            </a:r>
            <a:endParaRPr lang="ru-RU" altLang="ru-RU" b="0" dirty="0">
              <a:latin typeface="Calibri" panose="020F0502020204030204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</a:pPr>
            <a:r>
              <a:rPr lang="en-US" altLang="ru-RU" b="0" dirty="0">
                <a:latin typeface="Calibri" panose="020F0502020204030204" pitchFamily="34" charset="0"/>
              </a:rPr>
              <a:t>Experimental modelling </a:t>
            </a:r>
            <a:r>
              <a:rPr lang="en-US" altLang="ru-RU" b="0" dirty="0" smtClean="0">
                <a:latin typeface="Calibri" panose="020F0502020204030204" pitchFamily="34" charset="0"/>
              </a:rPr>
              <a:t>of BDE-99 </a:t>
            </a:r>
            <a:r>
              <a:rPr lang="en-US" altLang="ru-RU" b="0" dirty="0">
                <a:latin typeface="Calibri" panose="020F0502020204030204" pitchFamily="34" charset="0"/>
              </a:rPr>
              <a:t>based on TNO emissions </a:t>
            </a:r>
            <a:r>
              <a:rPr lang="en-US" altLang="ru-RU" b="0" dirty="0" smtClean="0">
                <a:latin typeface="Calibri" panose="020F0502020204030204" pitchFamily="34" charset="0"/>
              </a:rPr>
              <a:t>and </a:t>
            </a:r>
            <a:r>
              <a:rPr lang="en-US" altLang="ru-RU" b="0" dirty="0">
                <a:latin typeface="Calibri" panose="020F0502020204030204" pitchFamily="34" charset="0"/>
              </a:rPr>
              <a:t>expert </a:t>
            </a:r>
            <a:r>
              <a:rPr lang="en-US" altLang="ru-RU" b="0" dirty="0" smtClean="0">
                <a:latin typeface="Calibri" panose="020F0502020204030204" pitchFamily="34" charset="0"/>
              </a:rPr>
              <a:t>estimates</a:t>
            </a:r>
            <a:endParaRPr lang="en-US" altLang="ru-RU" b="0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0F90FE-26CB-42BB-A9F0-5B72C3610823}"/>
              </a:ext>
            </a:extLst>
          </p:cNvPr>
          <p:cNvSpPr txBox="1"/>
          <p:nvPr/>
        </p:nvSpPr>
        <p:spPr>
          <a:xfrm>
            <a:off x="186700" y="17304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Long-term </a:t>
            </a:r>
            <a:r>
              <a:rPr lang="en-US" sz="2000" b="1" dirty="0"/>
              <a:t>changes in </a:t>
            </a:r>
            <a:r>
              <a:rPr lang="en-US" sz="2000" b="1" dirty="0">
                <a:solidFill>
                  <a:srgbClr val="7030A0"/>
                </a:solidFill>
              </a:rPr>
              <a:t>BDE-99</a:t>
            </a:r>
            <a:r>
              <a:rPr lang="en-US" sz="2000" b="1" dirty="0"/>
              <a:t> deposition </a:t>
            </a:r>
            <a:r>
              <a:rPr lang="en-US" sz="2000" b="1" dirty="0" smtClean="0"/>
              <a:t>for 2000-2018</a:t>
            </a:r>
            <a:endParaRPr lang="ru-RU" sz="2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B1BBB7-62C4-4004-B8D1-74270F6611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352" y="4258264"/>
            <a:ext cx="3986520" cy="1791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25A9AE-7A84-4064-A354-7D781DE66FBE}"/>
              </a:ext>
            </a:extLst>
          </p:cNvPr>
          <p:cNvSpPr txBox="1"/>
          <p:nvPr/>
        </p:nvSpPr>
        <p:spPr>
          <a:xfrm>
            <a:off x="1830813" y="6109323"/>
            <a:ext cx="4216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Observed and modelled BDE-99 concentrations</a:t>
            </a:r>
            <a:endParaRPr lang="ru-RU" sz="1600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77927" y="6550024"/>
            <a:ext cx="9143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32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7983" y="928477"/>
            <a:ext cx="10254017" cy="67710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marL="342900" indent="-34290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POPs: PAHs</a:t>
            </a:r>
            <a:r>
              <a:rPr lang="en-US" sz="2000" dirty="0">
                <a:solidFill>
                  <a:srgbClr val="7030A0"/>
                </a:solidFill>
              </a:rPr>
              <a:t>, PCB, </a:t>
            </a:r>
            <a:r>
              <a:rPr lang="en-US" sz="2000" dirty="0" smtClean="0">
                <a:solidFill>
                  <a:srgbClr val="7030A0"/>
                </a:solidFill>
              </a:rPr>
              <a:t>PCDD/Fs, HCB 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Contaminants of emerging concern: </a:t>
            </a:r>
            <a:r>
              <a:rPr lang="en-US" sz="2000" u="sng" dirty="0" smtClean="0">
                <a:solidFill>
                  <a:srgbClr val="7030A0"/>
                </a:solidFill>
              </a:rPr>
              <a:t>PFOS, PBDE, SCCP, PCN, </a:t>
            </a:r>
            <a:r>
              <a:rPr lang="en-US" sz="2000" u="sng" dirty="0" err="1" smtClean="0">
                <a:solidFill>
                  <a:srgbClr val="7030A0"/>
                </a:solidFill>
              </a:rPr>
              <a:t>PeCBz</a:t>
            </a:r>
            <a:r>
              <a:rPr lang="en-US" sz="2000" u="sng" dirty="0" smtClean="0">
                <a:solidFill>
                  <a:srgbClr val="7030A0"/>
                </a:solidFill>
              </a:rPr>
              <a:t>, HBCDD</a:t>
            </a:r>
            <a:endParaRPr lang="ru-RU" sz="2000" u="sng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8B4BEA-8157-4005-A257-64C565E272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1275" y="4479238"/>
            <a:ext cx="2082282" cy="1941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03EA52-13A5-4D82-8055-5E6C02CBC9D6}"/>
              </a:ext>
            </a:extLst>
          </p:cNvPr>
          <p:cNvSpPr txBox="1"/>
          <p:nvPr/>
        </p:nvSpPr>
        <p:spPr>
          <a:xfrm rot="16200000">
            <a:off x="8889652" y="5133468"/>
            <a:ext cx="1261950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Emission</a:t>
            </a:r>
            <a:r>
              <a:rPr lang="en-US" sz="1200" b="1" dirty="0"/>
              <a:t> decline</a:t>
            </a:r>
            <a:endParaRPr lang="ru-RU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C1812E-8CA3-4EE1-8F6F-BB60A6C77CF9}"/>
              </a:ext>
            </a:extLst>
          </p:cNvPr>
          <p:cNvSpPr txBox="1"/>
          <p:nvPr/>
        </p:nvSpPr>
        <p:spPr>
          <a:xfrm>
            <a:off x="6640888" y="4048352"/>
            <a:ext cx="347578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1400" dirty="0"/>
              <a:t>Observed BDE-99 concentrations and relative decline of emission (2000-2018)  </a:t>
            </a:r>
            <a:endParaRPr lang="ru-RU" sz="1400" dirty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Trend assessment of marine pollution by POPs</a:t>
            </a:r>
            <a:endParaRPr lang="ru-RU" sz="32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5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16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17" name="Picture 12" descr="Logo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92" y="1921775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Summer</a:t>
            </a:r>
          </a:p>
        </p:txBody>
      </p:sp>
      <p:pic>
        <p:nvPicPr>
          <p:cNvPr id="3" name="Рисунок 2" descr="Fig_3.3.2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2898" y="2220712"/>
            <a:ext cx="1764000" cy="17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9575" y="403381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Spring</a:t>
            </a:r>
          </a:p>
        </p:txBody>
      </p:sp>
      <p:pic>
        <p:nvPicPr>
          <p:cNvPr id="5" name="Рисунок 4" descr="Fig_3.3.2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939" y="4332745"/>
            <a:ext cx="1764000" cy="1764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944204" y="6242049"/>
            <a:ext cx="9143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endParaRPr lang="en-GB" sz="32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0" y="980728"/>
            <a:ext cx="12192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</a:rPr>
              <a:t>EMEP contribution to the </a:t>
            </a:r>
            <a:r>
              <a:rPr lang="en-US" sz="2400" i="1" u="sng" dirty="0">
                <a:solidFill>
                  <a:srgbClr val="7030A0"/>
                </a:solidFill>
              </a:rPr>
              <a:t>AMAP Hg Assessment 2021</a:t>
            </a:r>
          </a:p>
        </p:txBody>
      </p:sp>
      <p:pic>
        <p:nvPicPr>
          <p:cNvPr id="8" name="Рисунок 7" descr="AMAP_logo_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1751" y="5518661"/>
            <a:ext cx="757056" cy="637259"/>
          </a:xfrm>
          <a:prstGeom prst="rect">
            <a:avLst/>
          </a:prstGeom>
          <a:solidFill>
            <a:srgbClr val="FFFFFF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76524" y="1921775"/>
            <a:ext cx="690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6813" y="4033810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Autumn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45576" y="1576552"/>
            <a:ext cx="3972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Hg</a:t>
            </a:r>
            <a:r>
              <a:rPr lang="en-US" baseline="30000" dirty="0"/>
              <a:t>0</a:t>
            </a:r>
            <a:r>
              <a:rPr lang="en-US" dirty="0"/>
              <a:t> air concentration in the Arctic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17343" y="5757856"/>
            <a:ext cx="284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To be released by May 2021</a:t>
            </a: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231013" y="1715092"/>
            <a:ext cx="5033309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1900" b="1" dirty="0">
                <a:solidFill>
                  <a:schemeClr val="accent1">
                    <a:lumMod val="75000"/>
                  </a:schemeClr>
                </a:solidFill>
              </a:rPr>
              <a:t>Model assessment</a:t>
            </a: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altLang="ru-RU" sz="1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/>
              <a:t>Multi-model study by international research group (</a:t>
            </a:r>
            <a:r>
              <a:rPr lang="en-US" altLang="ru-RU" sz="1900" dirty="0">
                <a:solidFill>
                  <a:srgbClr val="7030A0"/>
                </a:solidFill>
              </a:rPr>
              <a:t>MSC-E, Canada, USA, Denmark</a:t>
            </a:r>
            <a:r>
              <a:rPr lang="en-US" altLang="ru-RU" sz="1900" dirty="0"/>
              <a:t>)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/>
              <a:t>Model estimates of </a:t>
            </a:r>
            <a:r>
              <a:rPr lang="en-US" altLang="ru-RU" sz="1900" dirty="0">
                <a:solidFill>
                  <a:srgbClr val="7030A0"/>
                </a:solidFill>
              </a:rPr>
              <a:t>Hg concentration and deposition </a:t>
            </a:r>
            <a:r>
              <a:rPr lang="en-US" altLang="ru-RU" sz="1900" dirty="0"/>
              <a:t>over the Arctic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>
                <a:solidFill>
                  <a:srgbClr val="7030A0"/>
                </a:solidFill>
              </a:rPr>
              <a:t>Source apportionment </a:t>
            </a:r>
            <a:r>
              <a:rPr lang="en-US" altLang="ru-RU" sz="1900" dirty="0"/>
              <a:t>of Hg deposition to the Arctic sub-regions and large rivers watersheds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>
                <a:solidFill>
                  <a:srgbClr val="7030A0"/>
                </a:solidFill>
              </a:rPr>
              <a:t>Balance estimates </a:t>
            </a:r>
            <a:r>
              <a:rPr lang="en-US" altLang="ru-RU" sz="1900" dirty="0"/>
              <a:t>of Hg transport and accumulation in the Arctic  </a:t>
            </a:r>
          </a:p>
        </p:txBody>
      </p:sp>
      <p:pic>
        <p:nvPicPr>
          <p:cNvPr id="14" name="Рисунок 13" descr="Fig_3.3.2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9939" y="2220712"/>
            <a:ext cx="1764000" cy="1764000"/>
          </a:xfrm>
          <a:prstGeom prst="rect">
            <a:avLst/>
          </a:prstGeom>
        </p:spPr>
      </p:pic>
      <p:pic>
        <p:nvPicPr>
          <p:cNvPr id="15" name="Рисунок 14" descr="Fig_3.3.2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2898" y="4332745"/>
            <a:ext cx="1764000" cy="1764000"/>
          </a:xfrm>
          <a:prstGeom prst="rect">
            <a:avLst/>
          </a:prstGeom>
        </p:spPr>
      </p:pic>
      <p:pic>
        <p:nvPicPr>
          <p:cNvPr id="16" name="Рисунок 15" descr="hg0_legen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7985" y="6214962"/>
            <a:ext cx="2571429" cy="180000"/>
          </a:xfrm>
          <a:prstGeom prst="rect">
            <a:avLst/>
          </a:prstGeom>
        </p:spPr>
      </p:pic>
      <p:sp>
        <p:nvSpPr>
          <p:cNvPr id="17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b="1" kern="0" dirty="0" smtClean="0">
                <a:solidFill>
                  <a:schemeClr val="accent1">
                    <a:lumMod val="75000"/>
                  </a:schemeClr>
                </a:solidFill>
              </a:rPr>
              <a:t>Arctic pollution assessment</a:t>
            </a:r>
            <a:endParaRPr lang="en-GB" sz="32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0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21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22" name="Picture 12" descr="Logo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2143" y="307507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Simulated </a:t>
            </a:r>
            <a:r>
              <a:rPr lang="en-US" dirty="0" err="1" smtClean="0">
                <a:solidFill>
                  <a:srgbClr val="7030A0"/>
                </a:solidFill>
              </a:rPr>
              <a:t>Hg</a:t>
            </a:r>
            <a:r>
              <a:rPr lang="en-US" baseline="30000" dirty="0" err="1" smtClean="0">
                <a:solidFill>
                  <a:srgbClr val="7030A0"/>
                </a:solidFill>
              </a:rPr>
              <a:t>II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concentration</a:t>
            </a:r>
            <a:endParaRPr lang="en-US" dirty="0"/>
          </a:p>
        </p:txBody>
      </p:sp>
      <p:grpSp>
        <p:nvGrpSpPr>
          <p:cNvPr id="3" name="Группа 85"/>
          <p:cNvGrpSpPr/>
          <p:nvPr/>
        </p:nvGrpSpPr>
        <p:grpSpPr>
          <a:xfrm>
            <a:off x="7400203" y="5983845"/>
            <a:ext cx="104775" cy="36000"/>
            <a:chOff x="8086725" y="5472112"/>
            <a:chExt cx="104775" cy="36000"/>
          </a:xfrm>
        </p:grpSpPr>
        <p:sp>
          <p:nvSpPr>
            <p:cNvPr id="4" name="Овал 3"/>
            <p:cNvSpPr>
              <a:spLocks noChangeAspect="1"/>
            </p:cNvSpPr>
            <p:nvPr/>
          </p:nvSpPr>
          <p:spPr>
            <a:xfrm>
              <a:off x="8121650" y="5472112"/>
              <a:ext cx="34925" cy="3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8086725" y="5490112"/>
              <a:ext cx="10477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84"/>
          <p:cNvGrpSpPr/>
          <p:nvPr/>
        </p:nvGrpSpPr>
        <p:grpSpPr>
          <a:xfrm>
            <a:off x="7402585" y="6154380"/>
            <a:ext cx="104775" cy="36000"/>
            <a:chOff x="8086725" y="5662612"/>
            <a:chExt cx="104775" cy="3600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8121650" y="5662612"/>
              <a:ext cx="34925" cy="3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8086725" y="5680612"/>
              <a:ext cx="1047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450006" y="6044465"/>
            <a:ext cx="1110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Measurements</a:t>
            </a:r>
            <a:endParaRPr lang="en-US" sz="1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647154" y="5876314"/>
            <a:ext cx="888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Model</a:t>
            </a:r>
            <a:endParaRPr lang="en-US" sz="1000" baseline="30000" dirty="0"/>
          </a:p>
        </p:txBody>
      </p:sp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1510904" y="1236272"/>
            <a:ext cx="469882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Objective: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 smtClean="0"/>
              <a:t>Analysis and evaluation of </a:t>
            </a:r>
            <a:r>
              <a:rPr lang="en-US" altLang="ru-RU" sz="1900" dirty="0" smtClean="0">
                <a:solidFill>
                  <a:srgbClr val="7030A0"/>
                </a:solidFill>
              </a:rPr>
              <a:t>new Hg oxidation/reduction mechanisms </a:t>
            </a:r>
            <a:r>
              <a:rPr lang="en-US" altLang="ru-RU" sz="1900" dirty="0" smtClean="0"/>
              <a:t>in the atmosphere  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1519722" y="2820448"/>
            <a:ext cx="486743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altLang="ru-RU" sz="1900" b="1" dirty="0" smtClean="0">
                <a:solidFill>
                  <a:schemeClr val="accent1">
                    <a:lumMod val="75000"/>
                  </a:schemeClr>
                </a:solidFill>
              </a:rPr>
              <a:t>Recent activities</a:t>
            </a:r>
            <a:r>
              <a:rPr lang="ru-RU" altLang="ru-RU" sz="19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altLang="ru-RU" sz="1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 smtClean="0"/>
              <a:t>Collaborative study </a:t>
            </a:r>
            <a:r>
              <a:rPr lang="en-US" altLang="ru-RU" sz="1900" dirty="0"/>
              <a:t>by international research group (</a:t>
            </a:r>
            <a:r>
              <a:rPr lang="en-US" altLang="ru-RU" sz="1900" dirty="0">
                <a:solidFill>
                  <a:srgbClr val="7030A0"/>
                </a:solidFill>
              </a:rPr>
              <a:t>EMEP/MSC-E, Spain, </a:t>
            </a:r>
            <a:r>
              <a:rPr lang="en-US" altLang="ru-RU" sz="1900" dirty="0" smtClean="0">
                <a:solidFill>
                  <a:srgbClr val="7030A0"/>
                </a:solidFill>
              </a:rPr>
              <a:t>France, USA, Canada, UK, Germany</a:t>
            </a:r>
            <a:r>
              <a:rPr lang="en-US" altLang="ru-RU" sz="1900" dirty="0" smtClean="0"/>
              <a:t>)</a:t>
            </a:r>
            <a:endParaRPr lang="en-US" altLang="ru-RU" sz="1900" dirty="0"/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 smtClean="0"/>
              <a:t>A new photo-reduction schemes were developed and tested. The results </a:t>
            </a:r>
            <a:r>
              <a:rPr lang="en-US" altLang="ru-RU" sz="1900" dirty="0" smtClean="0">
                <a:solidFill>
                  <a:srgbClr val="7030A0"/>
                </a:solidFill>
              </a:rPr>
              <a:t>published in PNAS</a:t>
            </a:r>
            <a:r>
              <a:rPr lang="en-US" altLang="ru-RU" sz="1900" dirty="0" smtClean="0">
                <a:solidFill>
                  <a:schemeClr val="accent4"/>
                </a:solidFill>
              </a:rPr>
              <a:t> </a:t>
            </a:r>
            <a:r>
              <a:rPr lang="en-US" altLang="ru-RU" sz="1900" dirty="0" smtClean="0"/>
              <a:t>(</a:t>
            </a:r>
            <a:r>
              <a:rPr lang="en-US" altLang="ru-RU" sz="1900" i="1" dirty="0" err="1" smtClean="0"/>
              <a:t>Saiz</a:t>
            </a:r>
            <a:r>
              <a:rPr lang="en-US" altLang="ru-RU" sz="1900" i="1" dirty="0" smtClean="0"/>
              <a:t>-Lopez et al</a:t>
            </a:r>
            <a:r>
              <a:rPr lang="en-US" altLang="ru-RU" sz="1900" dirty="0" smtClean="0"/>
              <a:t>., 2020)</a:t>
            </a:r>
          </a:p>
          <a:p>
            <a:pPr marL="271463" indent="-271463"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altLang="ru-RU" sz="1900" dirty="0" smtClean="0"/>
              <a:t>Currently, a </a:t>
            </a:r>
            <a:r>
              <a:rPr lang="en-US" altLang="ru-RU" sz="1900" dirty="0" smtClean="0">
                <a:solidFill>
                  <a:srgbClr val="7030A0"/>
                </a:solidFill>
              </a:rPr>
              <a:t>mechanism of Hg</a:t>
            </a:r>
            <a:r>
              <a:rPr lang="en-US" altLang="ru-RU" sz="1900" baseline="30000" dirty="0" smtClean="0">
                <a:solidFill>
                  <a:srgbClr val="7030A0"/>
                </a:solidFill>
              </a:rPr>
              <a:t>0</a:t>
            </a:r>
            <a:r>
              <a:rPr lang="en-US" altLang="ru-RU" sz="1900" dirty="0" smtClean="0">
                <a:solidFill>
                  <a:srgbClr val="7030A0"/>
                </a:solidFill>
              </a:rPr>
              <a:t> heterogenic oxidation</a:t>
            </a:r>
            <a:r>
              <a:rPr lang="en-US" altLang="ru-RU" sz="1900" dirty="0" smtClean="0">
                <a:solidFill>
                  <a:schemeClr val="accent4"/>
                </a:solidFill>
              </a:rPr>
              <a:t> </a:t>
            </a:r>
            <a:r>
              <a:rPr lang="en-US" altLang="ru-RU" sz="1900" dirty="0" smtClean="0"/>
              <a:t>is studied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0391" y="1213160"/>
            <a:ext cx="41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 scheme of Hg </a:t>
            </a:r>
            <a:r>
              <a:rPr lang="en-US" dirty="0" err="1" smtClean="0"/>
              <a:t>redox</a:t>
            </a:r>
            <a:r>
              <a:rPr lang="en-US" dirty="0" smtClean="0"/>
              <a:t> chemistry </a:t>
            </a:r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7520190" y="1513916"/>
            <a:ext cx="2917156" cy="1476377"/>
            <a:chOff x="5391102" y="1651820"/>
            <a:chExt cx="2917156" cy="1476377"/>
          </a:xfrm>
        </p:grpSpPr>
        <p:sp>
          <p:nvSpPr>
            <p:cNvPr id="16" name="Oval 140"/>
            <p:cNvSpPr>
              <a:spLocks noChangeArrowheads="1"/>
            </p:cNvSpPr>
            <p:nvPr/>
          </p:nvSpPr>
          <p:spPr bwMode="auto">
            <a:xfrm>
              <a:off x="5391102" y="2206310"/>
              <a:ext cx="462996" cy="37269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Text Box 141"/>
            <p:cNvSpPr txBox="1">
              <a:spLocks noChangeArrowheads="1"/>
            </p:cNvSpPr>
            <p:nvPr/>
          </p:nvSpPr>
          <p:spPr bwMode="auto">
            <a:xfrm>
              <a:off x="5415462" y="2233866"/>
              <a:ext cx="422061" cy="26308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dirty="0">
                  <a:cs typeface="Arial" charset="0"/>
                </a:rPr>
                <a:t>Hg</a:t>
              </a:r>
              <a:r>
                <a:rPr lang="en-US" altLang="ru-RU" sz="1400" baseline="30000" dirty="0">
                  <a:cs typeface="Arial" charset="0"/>
                </a:rPr>
                <a:t>0</a:t>
              </a:r>
              <a:endParaRPr lang="en-GB" altLang="ru-RU" sz="1400" baseline="-25000" dirty="0">
                <a:cs typeface="Arial" charset="0"/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auto">
            <a:xfrm>
              <a:off x="7560689" y="2307021"/>
              <a:ext cx="479935" cy="372697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Oval 66"/>
            <p:cNvSpPr>
              <a:spLocks noChangeArrowheads="1"/>
            </p:cNvSpPr>
            <p:nvPr/>
          </p:nvSpPr>
          <p:spPr bwMode="auto">
            <a:xfrm>
              <a:off x="7560689" y="2205625"/>
              <a:ext cx="479935" cy="37406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" name="Oval 66"/>
            <p:cNvSpPr>
              <a:spLocks noChangeArrowheads="1"/>
            </p:cNvSpPr>
            <p:nvPr/>
          </p:nvSpPr>
          <p:spPr bwMode="auto">
            <a:xfrm>
              <a:off x="7560689" y="2105600"/>
              <a:ext cx="479935" cy="372697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Text Box 67"/>
            <p:cNvSpPr txBox="1">
              <a:spLocks noChangeArrowheads="1"/>
            </p:cNvSpPr>
            <p:nvPr/>
          </p:nvSpPr>
          <p:spPr bwMode="auto">
            <a:xfrm>
              <a:off x="7600857" y="2136252"/>
              <a:ext cx="427695" cy="26565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dirty="0">
                  <a:cs typeface="Arial" charset="0"/>
                </a:rPr>
                <a:t>Hg</a:t>
              </a:r>
              <a:r>
                <a:rPr lang="en-US" altLang="ru-RU" sz="1400" baseline="30000" dirty="0">
                  <a:cs typeface="Arial" charset="0"/>
                </a:rPr>
                <a:t>II</a:t>
              </a:r>
              <a:endParaRPr lang="en-GB" altLang="ru-RU" sz="1400" baseline="30000" dirty="0">
                <a:cs typeface="Arial" charset="0"/>
              </a:endParaRPr>
            </a:p>
          </p:txBody>
        </p:sp>
        <p:sp>
          <p:nvSpPr>
            <p:cNvPr id="22" name="TextBox 74"/>
            <p:cNvSpPr txBox="1">
              <a:spLocks noChangeArrowheads="1"/>
            </p:cNvSpPr>
            <p:nvPr/>
          </p:nvSpPr>
          <p:spPr bwMode="auto">
            <a:xfrm>
              <a:off x="5939885" y="2004856"/>
              <a:ext cx="289633" cy="23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Br</a:t>
              </a:r>
            </a:p>
          </p:txBody>
        </p:sp>
        <p:sp>
          <p:nvSpPr>
            <p:cNvPr id="23" name="TextBox 38"/>
            <p:cNvSpPr txBox="1">
              <a:spLocks noChangeArrowheads="1"/>
            </p:cNvSpPr>
            <p:nvPr/>
          </p:nvSpPr>
          <p:spPr bwMode="auto">
            <a:xfrm>
              <a:off x="6856824" y="1846801"/>
              <a:ext cx="959870" cy="39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Br, OH, HO</a:t>
              </a:r>
              <a:r>
                <a:rPr lang="en-US" altLang="ru-RU" sz="12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, NO</a:t>
              </a:r>
              <a:r>
                <a:rPr lang="en-US" altLang="ru-RU" sz="12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charset="0"/>
                </a:rPr>
                <a:t>, …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 flipV="1">
              <a:off x="5875592" y="2194619"/>
              <a:ext cx="497579" cy="125374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 bwMode="auto">
            <a:xfrm>
              <a:off x="6987205" y="2215173"/>
              <a:ext cx="566426" cy="161252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64"/>
            <p:cNvSpPr txBox="1">
              <a:spLocks noChangeArrowheads="1"/>
            </p:cNvSpPr>
            <p:nvPr/>
          </p:nvSpPr>
          <p:spPr bwMode="auto">
            <a:xfrm>
              <a:off x="7634090" y="1750924"/>
              <a:ext cx="405122" cy="26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</a:t>
              </a:r>
              <a:r>
                <a:rPr lang="el-GR" altLang="ru-RU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</a:t>
              </a:r>
              <a:endParaRPr lang="el-GR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27" name="Freeform 155"/>
            <p:cNvSpPr>
              <a:spLocks/>
            </p:cNvSpPr>
            <p:nvPr/>
          </p:nvSpPr>
          <p:spPr bwMode="auto">
            <a:xfrm flipH="1">
              <a:off x="6838317" y="1651820"/>
              <a:ext cx="922789" cy="452829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12595 w 12595"/>
                <a:gd name="connsiteY0" fmla="*/ 9062 h 17373"/>
                <a:gd name="connsiteX1" fmla="*/ 0 w 12595"/>
                <a:gd name="connsiteY1" fmla="*/ 17373 h 17373"/>
                <a:gd name="connsiteX0" fmla="*/ 13595 w 13595"/>
                <a:gd name="connsiteY0" fmla="*/ 9062 h 12498"/>
                <a:gd name="connsiteX1" fmla="*/ 0 w 13595"/>
                <a:gd name="connsiteY1" fmla="*/ 12498 h 12498"/>
                <a:gd name="connsiteX0" fmla="*/ 13595 w 13595"/>
                <a:gd name="connsiteY0" fmla="*/ 14499 h 17935"/>
                <a:gd name="connsiteX1" fmla="*/ 0 w 13595"/>
                <a:gd name="connsiteY1" fmla="*/ 17935 h 17935"/>
                <a:gd name="connsiteX0" fmla="*/ 13626 w 13626"/>
                <a:gd name="connsiteY0" fmla="*/ 14499 h 18404"/>
                <a:gd name="connsiteX1" fmla="*/ 0 w 13626"/>
                <a:gd name="connsiteY1" fmla="*/ 18404 h 18404"/>
                <a:gd name="connsiteX0" fmla="*/ 13626 w 13626"/>
                <a:gd name="connsiteY0" fmla="*/ 14499 h 18404"/>
                <a:gd name="connsiteX1" fmla="*/ 0 w 13626"/>
                <a:gd name="connsiteY1" fmla="*/ 18404 h 18404"/>
                <a:gd name="connsiteX0" fmla="*/ 13626 w 13626"/>
                <a:gd name="connsiteY0" fmla="*/ 16749 h 20654"/>
                <a:gd name="connsiteX1" fmla="*/ 0 w 13626"/>
                <a:gd name="connsiteY1" fmla="*/ 20654 h 2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26" h="20654">
                  <a:moveTo>
                    <a:pt x="13626" y="16749"/>
                  </a:moveTo>
                  <a:cubicBezTo>
                    <a:pt x="9727" y="0"/>
                    <a:pt x="2108" y="4311"/>
                    <a:pt x="0" y="20654"/>
                  </a:cubicBezTo>
                </a:path>
              </a:pathLst>
            </a:custGeom>
            <a:noFill/>
            <a:ln w="44450" cap="flat" cmpd="sng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5"/>
            <p:cNvSpPr>
              <a:spLocks/>
            </p:cNvSpPr>
            <p:nvPr/>
          </p:nvSpPr>
          <p:spPr bwMode="auto">
            <a:xfrm flipH="1">
              <a:off x="5759811" y="1898441"/>
              <a:ext cx="649732" cy="336401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9594 w 9594"/>
                <a:gd name="connsiteY0" fmla="*/ 14875 h 14875"/>
                <a:gd name="connsiteX1" fmla="*/ 0 w 9594"/>
                <a:gd name="connsiteY1" fmla="*/ 8937 h 14875"/>
                <a:gd name="connsiteX0" fmla="*/ 10000 w 10000"/>
                <a:gd name="connsiteY0" fmla="*/ 10000 h 10000"/>
                <a:gd name="connsiteX1" fmla="*/ 0 w 10000"/>
                <a:gd name="connsiteY1" fmla="*/ 6008 h 10000"/>
                <a:gd name="connsiteX0" fmla="*/ 10000 w 10000"/>
                <a:gd name="connsiteY0" fmla="*/ 10315 h 10315"/>
                <a:gd name="connsiteX1" fmla="*/ 0 w 10000"/>
                <a:gd name="connsiteY1" fmla="*/ 6323 h 1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315">
                  <a:moveTo>
                    <a:pt x="10000" y="10315"/>
                  </a:moveTo>
                  <a:cubicBezTo>
                    <a:pt x="7891" y="2584"/>
                    <a:pt x="3599" y="0"/>
                    <a:pt x="0" y="6323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ysDash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TextBox 64"/>
            <p:cNvSpPr txBox="1">
              <a:spLocks noChangeArrowheads="1"/>
            </p:cNvSpPr>
            <p:nvPr/>
          </p:nvSpPr>
          <p:spPr bwMode="auto">
            <a:xfrm>
              <a:off x="5939497" y="1717075"/>
              <a:ext cx="405122" cy="26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 err="1" smtClean="0">
                  <a:solidFill>
                    <a:srgbClr val="FF0000"/>
                  </a:solidFill>
                </a:rPr>
                <a:t>h</a:t>
              </a:r>
              <a:r>
                <a:rPr lang="el-GR" altLang="ru-RU" sz="1400" b="1" dirty="0" smtClean="0">
                  <a:solidFill>
                    <a:srgbClr val="FF0000"/>
                  </a:solidFill>
                  <a:sym typeface="Symbol"/>
                </a:rPr>
                <a:t></a:t>
              </a:r>
              <a:endParaRPr lang="el-GR" altLang="ru-RU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30" name="Freeform 155"/>
            <p:cNvSpPr>
              <a:spLocks/>
            </p:cNvSpPr>
            <p:nvPr/>
          </p:nvSpPr>
          <p:spPr bwMode="auto">
            <a:xfrm rot="16200000" flipH="1" flipV="1">
              <a:off x="8011302" y="2268644"/>
              <a:ext cx="355396" cy="238517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10000 w 10000"/>
                <a:gd name="connsiteY0" fmla="*/ 9500 h 9500"/>
                <a:gd name="connsiteX1" fmla="*/ 0 w 10000"/>
                <a:gd name="connsiteY1" fmla="*/ 8937 h 9500"/>
                <a:gd name="connsiteX0" fmla="*/ 10000 w 10000"/>
                <a:gd name="connsiteY0" fmla="*/ 12105 h 12105"/>
                <a:gd name="connsiteX1" fmla="*/ 0 w 10000"/>
                <a:gd name="connsiteY1" fmla="*/ 11512 h 12105"/>
                <a:gd name="connsiteX0" fmla="*/ 10000 w 10000"/>
                <a:gd name="connsiteY0" fmla="*/ 13486 h 13486"/>
                <a:gd name="connsiteX1" fmla="*/ 0 w 10000"/>
                <a:gd name="connsiteY1" fmla="*/ 12893 h 13486"/>
                <a:gd name="connsiteX0" fmla="*/ 10422 w 10422"/>
                <a:gd name="connsiteY0" fmla="*/ 15394 h 15394"/>
                <a:gd name="connsiteX1" fmla="*/ 422 w 10422"/>
                <a:gd name="connsiteY1" fmla="*/ 14801 h 15394"/>
                <a:gd name="connsiteX0" fmla="*/ 10422 w 10422"/>
                <a:gd name="connsiteY0" fmla="*/ 14736 h 14801"/>
                <a:gd name="connsiteX1" fmla="*/ 422 w 10422"/>
                <a:gd name="connsiteY1" fmla="*/ 14801 h 14801"/>
                <a:gd name="connsiteX0" fmla="*/ 10422 w 10500"/>
                <a:gd name="connsiteY0" fmla="*/ 17038 h 17103"/>
                <a:gd name="connsiteX1" fmla="*/ 422 w 10500"/>
                <a:gd name="connsiteY1" fmla="*/ 17103 h 17103"/>
                <a:gd name="connsiteX0" fmla="*/ 9778 w 9856"/>
                <a:gd name="connsiteY0" fmla="*/ 17038 h 17103"/>
                <a:gd name="connsiteX1" fmla="*/ 422 w 9856"/>
                <a:gd name="connsiteY1" fmla="*/ 17103 h 17103"/>
                <a:gd name="connsiteX0" fmla="*/ 9848 w 9927"/>
                <a:gd name="connsiteY0" fmla="*/ 9962 h 10000"/>
                <a:gd name="connsiteX1" fmla="*/ 355 w 9927"/>
                <a:gd name="connsiteY1" fmla="*/ 10000 h 10000"/>
                <a:gd name="connsiteX0" fmla="*/ 9774 w 9854"/>
                <a:gd name="connsiteY0" fmla="*/ 9962 h 9962"/>
                <a:gd name="connsiteX1" fmla="*/ 358 w 9854"/>
                <a:gd name="connsiteY1" fmla="*/ 9769 h 9962"/>
                <a:gd name="connsiteX0" fmla="*/ 9919 w 9919"/>
                <a:gd name="connsiteY0" fmla="*/ 10000 h 10000"/>
                <a:gd name="connsiteX1" fmla="*/ 363 w 9919"/>
                <a:gd name="connsiteY1" fmla="*/ 9806 h 10000"/>
                <a:gd name="connsiteX0" fmla="*/ 9634 w 9634"/>
                <a:gd name="connsiteY0" fmla="*/ 10000 h 10000"/>
                <a:gd name="connsiteX1" fmla="*/ 0 w 9634"/>
                <a:gd name="connsiteY1" fmla="*/ 9806 h 10000"/>
                <a:gd name="connsiteX0" fmla="*/ 10536 w 10536"/>
                <a:gd name="connsiteY0" fmla="*/ 10000 h 10000"/>
                <a:gd name="connsiteX1" fmla="*/ 536 w 10536"/>
                <a:gd name="connsiteY1" fmla="*/ 9806 h 10000"/>
                <a:gd name="connsiteX0" fmla="*/ 10225 w 10225"/>
                <a:gd name="connsiteY0" fmla="*/ 10000 h 10000"/>
                <a:gd name="connsiteX1" fmla="*/ 225 w 10225"/>
                <a:gd name="connsiteY1" fmla="*/ 9806 h 10000"/>
                <a:gd name="connsiteX0" fmla="*/ 10000 w 10000"/>
                <a:gd name="connsiteY0" fmla="*/ 10000 h 10000"/>
                <a:gd name="connsiteX1" fmla="*/ 0 w 10000"/>
                <a:gd name="connsiteY1" fmla="*/ 9806 h 10000"/>
                <a:gd name="connsiteX0" fmla="*/ 10000 w 10000"/>
                <a:gd name="connsiteY0" fmla="*/ 9614 h 9614"/>
                <a:gd name="connsiteX1" fmla="*/ 0 w 10000"/>
                <a:gd name="connsiteY1" fmla="*/ 9420 h 9614"/>
                <a:gd name="connsiteX0" fmla="*/ 10078 w 10078"/>
                <a:gd name="connsiteY0" fmla="*/ 10000 h 10039"/>
                <a:gd name="connsiteX1" fmla="*/ 0 w 10078"/>
                <a:gd name="connsiteY1" fmla="*/ 10039 h 10039"/>
                <a:gd name="connsiteX0" fmla="*/ 10147 w 10147"/>
                <a:gd name="connsiteY0" fmla="*/ 10000 h 10039"/>
                <a:gd name="connsiteX1" fmla="*/ 69 w 10147"/>
                <a:gd name="connsiteY1" fmla="*/ 10039 h 10039"/>
                <a:gd name="connsiteX0" fmla="*/ 10147 w 10147"/>
                <a:gd name="connsiteY0" fmla="*/ 7269 h 7308"/>
                <a:gd name="connsiteX1" fmla="*/ 69 w 10147"/>
                <a:gd name="connsiteY1" fmla="*/ 7308 h 7308"/>
                <a:gd name="connsiteX0" fmla="*/ 9932 w 9932"/>
                <a:gd name="connsiteY0" fmla="*/ 9947 h 10000"/>
                <a:gd name="connsiteX1" fmla="*/ 0 w 9932"/>
                <a:gd name="connsiteY1" fmla="*/ 10000 h 10000"/>
                <a:gd name="connsiteX0" fmla="*/ 10000 w 10000"/>
                <a:gd name="connsiteY0" fmla="*/ 9233 h 9286"/>
                <a:gd name="connsiteX1" fmla="*/ 0 w 10000"/>
                <a:gd name="connsiteY1" fmla="*/ 9286 h 9286"/>
                <a:gd name="connsiteX0" fmla="*/ 10000 w 10000"/>
                <a:gd name="connsiteY0" fmla="*/ 9943 h 10000"/>
                <a:gd name="connsiteX1" fmla="*/ 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10000" y="9943"/>
                  </a:moveTo>
                  <a:cubicBezTo>
                    <a:pt x="9313" y="414"/>
                    <a:pt x="549" y="0"/>
                    <a:pt x="0" y="10000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6393042" y="1996484"/>
              <a:ext cx="571687" cy="3730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6409684" y="2020627"/>
              <a:ext cx="557589" cy="265793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>
                  <a:cs typeface="Arial" charset="0"/>
                </a:rPr>
                <a:t>Hg</a:t>
              </a:r>
              <a:r>
                <a:rPr lang="en-US" sz="1400" baseline="30000" dirty="0" err="1">
                  <a:cs typeface="Arial" charset="0"/>
                </a:rPr>
                <a:t>I</a:t>
              </a:r>
              <a:r>
                <a:rPr lang="en-US" sz="1400" dirty="0" err="1">
                  <a:cs typeface="Arial" charset="0"/>
                </a:rPr>
                <a:t>Br</a:t>
              </a:r>
              <a:endParaRPr lang="en-GB" sz="1400" baseline="-25000" dirty="0">
                <a:cs typeface="Arial" charset="0"/>
              </a:endParaRPr>
            </a:p>
          </p:txBody>
        </p:sp>
        <p:sp>
          <p:nvSpPr>
            <p:cNvPr id="33" name="Oval 63"/>
            <p:cNvSpPr>
              <a:spLocks noChangeArrowheads="1"/>
            </p:cNvSpPr>
            <p:nvPr/>
          </p:nvSpPr>
          <p:spPr bwMode="auto">
            <a:xfrm>
              <a:off x="6390145" y="2415764"/>
              <a:ext cx="571687" cy="3730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4" name="Text Box 64"/>
            <p:cNvSpPr txBox="1">
              <a:spLocks noChangeArrowheads="1"/>
            </p:cNvSpPr>
            <p:nvPr/>
          </p:nvSpPr>
          <p:spPr bwMode="auto">
            <a:xfrm>
              <a:off x="6372905" y="2439907"/>
              <a:ext cx="571854" cy="26565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err="1" smtClean="0">
                  <a:cs typeface="Arial" charset="0"/>
                </a:rPr>
                <a:t>Hg</a:t>
              </a:r>
              <a:r>
                <a:rPr lang="en-US" sz="1400" baseline="30000" dirty="0" err="1" smtClean="0">
                  <a:cs typeface="Arial" charset="0"/>
                </a:rPr>
                <a:t>I</a:t>
              </a:r>
              <a:r>
                <a:rPr lang="en-US" sz="1400" dirty="0" err="1" smtClean="0">
                  <a:cs typeface="Arial" charset="0"/>
                </a:rPr>
                <a:t>OH</a:t>
              </a:r>
              <a:endParaRPr lang="en-GB" sz="1400" baseline="-25000" dirty="0">
                <a:cs typeface="Arial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 bwMode="auto">
            <a:xfrm>
              <a:off x="5873475" y="2470032"/>
              <a:ext cx="499696" cy="123319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74"/>
            <p:cNvSpPr txBox="1">
              <a:spLocks noChangeArrowheads="1"/>
            </p:cNvSpPr>
            <p:nvPr/>
          </p:nvSpPr>
          <p:spPr bwMode="auto">
            <a:xfrm>
              <a:off x="5992855" y="2283420"/>
              <a:ext cx="343796" cy="23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 dirty="0" smtClean="0">
                  <a:solidFill>
                    <a:srgbClr val="FF0000"/>
                  </a:solidFill>
                  <a:cs typeface="Arial" charset="0"/>
                </a:rPr>
                <a:t>OH</a:t>
              </a:r>
              <a:endParaRPr lang="en-US" altLang="ru-RU" sz="1200" b="1" dirty="0">
                <a:solidFill>
                  <a:srgbClr val="FF0000"/>
                </a:solidFill>
                <a:cs typeface="Arial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 bwMode="auto">
            <a:xfrm flipV="1">
              <a:off x="6989323" y="2467976"/>
              <a:ext cx="566426" cy="161252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8"/>
            <p:cNvSpPr txBox="1">
              <a:spLocks noChangeArrowheads="1"/>
            </p:cNvSpPr>
            <p:nvPr/>
          </p:nvSpPr>
          <p:spPr bwMode="auto">
            <a:xfrm>
              <a:off x="6903404" y="2584215"/>
              <a:ext cx="959870" cy="23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ru-RU" sz="1200" b="1" dirty="0" smtClean="0">
                  <a:solidFill>
                    <a:srgbClr val="FF0000"/>
                  </a:solidFill>
                  <a:cs typeface="Arial" charset="0"/>
                </a:rPr>
                <a:t>HO</a:t>
              </a:r>
              <a:r>
                <a:rPr lang="en-US" altLang="ru-RU" sz="1200" b="1" baseline="-25000" dirty="0" smtClean="0">
                  <a:solidFill>
                    <a:srgbClr val="FF0000"/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, NO</a:t>
              </a:r>
              <a:r>
                <a:rPr lang="en-US" altLang="ru-RU" sz="1200" b="1" baseline="-25000" dirty="0">
                  <a:solidFill>
                    <a:srgbClr val="FF0000"/>
                  </a:solidFill>
                  <a:cs typeface="Arial" charset="0"/>
                </a:rPr>
                <a:t>2</a:t>
              </a:r>
              <a:r>
                <a:rPr lang="en-US" altLang="ru-RU" sz="1200" b="1" dirty="0">
                  <a:solidFill>
                    <a:srgbClr val="FF0000"/>
                  </a:solidFill>
                  <a:cs typeface="Arial" charset="0"/>
                </a:rPr>
                <a:t>, …</a:t>
              </a:r>
            </a:p>
          </p:txBody>
        </p:sp>
        <p:sp>
          <p:nvSpPr>
            <p:cNvPr id="39" name="Freeform 155"/>
            <p:cNvSpPr>
              <a:spLocks/>
            </p:cNvSpPr>
            <p:nvPr/>
          </p:nvSpPr>
          <p:spPr bwMode="auto">
            <a:xfrm flipH="1" flipV="1">
              <a:off x="6838317" y="2675368"/>
              <a:ext cx="922789" cy="452829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12595 w 12595"/>
                <a:gd name="connsiteY0" fmla="*/ 9062 h 17373"/>
                <a:gd name="connsiteX1" fmla="*/ 0 w 12595"/>
                <a:gd name="connsiteY1" fmla="*/ 17373 h 17373"/>
                <a:gd name="connsiteX0" fmla="*/ 13595 w 13595"/>
                <a:gd name="connsiteY0" fmla="*/ 9062 h 12498"/>
                <a:gd name="connsiteX1" fmla="*/ 0 w 13595"/>
                <a:gd name="connsiteY1" fmla="*/ 12498 h 12498"/>
                <a:gd name="connsiteX0" fmla="*/ 13595 w 13595"/>
                <a:gd name="connsiteY0" fmla="*/ 14499 h 17935"/>
                <a:gd name="connsiteX1" fmla="*/ 0 w 13595"/>
                <a:gd name="connsiteY1" fmla="*/ 17935 h 17935"/>
                <a:gd name="connsiteX0" fmla="*/ 13626 w 13626"/>
                <a:gd name="connsiteY0" fmla="*/ 14499 h 18404"/>
                <a:gd name="connsiteX1" fmla="*/ 0 w 13626"/>
                <a:gd name="connsiteY1" fmla="*/ 18404 h 18404"/>
                <a:gd name="connsiteX0" fmla="*/ 13626 w 13626"/>
                <a:gd name="connsiteY0" fmla="*/ 14499 h 18404"/>
                <a:gd name="connsiteX1" fmla="*/ 0 w 13626"/>
                <a:gd name="connsiteY1" fmla="*/ 18404 h 18404"/>
                <a:gd name="connsiteX0" fmla="*/ 13626 w 13626"/>
                <a:gd name="connsiteY0" fmla="*/ 16749 h 20654"/>
                <a:gd name="connsiteX1" fmla="*/ 0 w 13626"/>
                <a:gd name="connsiteY1" fmla="*/ 20654 h 2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26" h="20654">
                  <a:moveTo>
                    <a:pt x="13626" y="16749"/>
                  </a:moveTo>
                  <a:cubicBezTo>
                    <a:pt x="9727" y="0"/>
                    <a:pt x="2108" y="4311"/>
                    <a:pt x="0" y="20654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ysDash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64"/>
            <p:cNvSpPr txBox="1">
              <a:spLocks noChangeArrowheads="1"/>
            </p:cNvSpPr>
            <p:nvPr/>
          </p:nvSpPr>
          <p:spPr bwMode="auto">
            <a:xfrm>
              <a:off x="7593399" y="2784305"/>
              <a:ext cx="405122" cy="26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 err="1" smtClean="0">
                  <a:solidFill>
                    <a:srgbClr val="FF0000"/>
                  </a:solidFill>
                </a:rPr>
                <a:t>h</a:t>
              </a:r>
              <a:r>
                <a:rPr lang="el-GR" altLang="ru-RU" sz="1400" b="1" dirty="0" smtClean="0">
                  <a:solidFill>
                    <a:srgbClr val="FF0000"/>
                  </a:solidFill>
                  <a:sym typeface="Symbol"/>
                </a:rPr>
                <a:t></a:t>
              </a:r>
              <a:endParaRPr lang="el-GR" altLang="ru-RU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41" name="Freeform 155"/>
            <p:cNvSpPr>
              <a:spLocks/>
            </p:cNvSpPr>
            <p:nvPr/>
          </p:nvSpPr>
          <p:spPr bwMode="auto">
            <a:xfrm flipH="1" flipV="1">
              <a:off x="5759811" y="2539700"/>
              <a:ext cx="649732" cy="336401"/>
            </a:xfrm>
            <a:custGeom>
              <a:avLst/>
              <a:gdLst>
                <a:gd name="T0" fmla="*/ 2147483647 w 11246"/>
                <a:gd name="T1" fmla="*/ 71565973 h 13740"/>
                <a:gd name="T2" fmla="*/ 0 w 11246"/>
                <a:gd name="T3" fmla="*/ 100236354 h 13740"/>
                <a:gd name="T4" fmla="*/ 0 60000 65536"/>
                <a:gd name="T5" fmla="*/ 0 60000 65536"/>
                <a:gd name="T6" fmla="*/ 0 w 11246"/>
                <a:gd name="T7" fmla="*/ 0 h 13740"/>
                <a:gd name="T8" fmla="*/ 11246 w 11246"/>
                <a:gd name="T9" fmla="*/ 13740 h 13740"/>
                <a:gd name="connsiteX0" fmla="*/ 11732 w 11732"/>
                <a:gd name="connsiteY0" fmla="*/ 9810 h 12435"/>
                <a:gd name="connsiteX1" fmla="*/ 0 w 11732"/>
                <a:gd name="connsiteY1" fmla="*/ 12435 h 12435"/>
                <a:gd name="connsiteX0" fmla="*/ 11732 w 11732"/>
                <a:gd name="connsiteY0" fmla="*/ 13724 h 16349"/>
                <a:gd name="connsiteX1" fmla="*/ 0 w 11732"/>
                <a:gd name="connsiteY1" fmla="*/ 16349 h 16349"/>
                <a:gd name="connsiteX0" fmla="*/ 9518 w 9518"/>
                <a:gd name="connsiteY0" fmla="*/ 13724 h 14821"/>
                <a:gd name="connsiteX1" fmla="*/ 0 w 9518"/>
                <a:gd name="connsiteY1" fmla="*/ 14821 h 14821"/>
                <a:gd name="connsiteX0" fmla="*/ 10000 w 10000"/>
                <a:gd name="connsiteY0" fmla="*/ 6771 h 7511"/>
                <a:gd name="connsiteX1" fmla="*/ 0 w 10000"/>
                <a:gd name="connsiteY1" fmla="*/ 7511 h 7511"/>
                <a:gd name="connsiteX0" fmla="*/ 9705 w 9705"/>
                <a:gd name="connsiteY0" fmla="*/ 10567 h 10567"/>
                <a:gd name="connsiteX1" fmla="*/ 0 w 9705"/>
                <a:gd name="connsiteY1" fmla="*/ 10000 h 10567"/>
                <a:gd name="connsiteX0" fmla="*/ 10000 w 10000"/>
                <a:gd name="connsiteY0" fmla="*/ 9435 h 9435"/>
                <a:gd name="connsiteX1" fmla="*/ 0 w 10000"/>
                <a:gd name="connsiteY1" fmla="*/ 8898 h 9435"/>
                <a:gd name="connsiteX0" fmla="*/ 9962 w 9962"/>
                <a:gd name="connsiteY0" fmla="*/ 9701 h 9701"/>
                <a:gd name="connsiteX1" fmla="*/ 0 w 9962"/>
                <a:gd name="connsiteY1" fmla="*/ 9431 h 9701"/>
                <a:gd name="connsiteX0" fmla="*/ 10000 w 10000"/>
                <a:gd name="connsiteY0" fmla="*/ 7531 h 7531"/>
                <a:gd name="connsiteX1" fmla="*/ 0 w 10000"/>
                <a:gd name="connsiteY1" fmla="*/ 7253 h 7531"/>
                <a:gd name="connsiteX0" fmla="*/ 10000 w 10000"/>
                <a:gd name="connsiteY0" fmla="*/ 9918 h 9918"/>
                <a:gd name="connsiteX1" fmla="*/ 0 w 10000"/>
                <a:gd name="connsiteY1" fmla="*/ 9549 h 9918"/>
                <a:gd name="connsiteX0" fmla="*/ 10000 w 10000"/>
                <a:gd name="connsiteY0" fmla="*/ 10496 h 10496"/>
                <a:gd name="connsiteX1" fmla="*/ 0 w 10000"/>
                <a:gd name="connsiteY1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10496 h 10496"/>
                <a:gd name="connsiteX1" fmla="*/ 9945 w 10000"/>
                <a:gd name="connsiteY1" fmla="*/ 9895 h 10496"/>
                <a:gd name="connsiteX2" fmla="*/ 0 w 10000"/>
                <a:gd name="connsiteY2" fmla="*/ 10124 h 10496"/>
                <a:gd name="connsiteX0" fmla="*/ 10000 w 10000"/>
                <a:gd name="connsiteY0" fmla="*/ 9670 h 9670"/>
                <a:gd name="connsiteX1" fmla="*/ 9945 w 10000"/>
                <a:gd name="connsiteY1" fmla="*/ 9069 h 9670"/>
                <a:gd name="connsiteX2" fmla="*/ 0 w 10000"/>
                <a:gd name="connsiteY2" fmla="*/ 9298 h 9670"/>
                <a:gd name="connsiteX0" fmla="*/ 10000 w 10000"/>
                <a:gd name="connsiteY0" fmla="*/ 385 h 385"/>
                <a:gd name="connsiteX1" fmla="*/ 0 w 10000"/>
                <a:gd name="connsiteY1" fmla="*/ 0 h 385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3148 h 163148"/>
                <a:gd name="connsiteX1" fmla="*/ 0 w 10000"/>
                <a:gd name="connsiteY1" fmla="*/ 153148 h 163148"/>
                <a:gd name="connsiteX0" fmla="*/ 10000 w 10000"/>
                <a:gd name="connsiteY0" fmla="*/ 160928 h 160928"/>
                <a:gd name="connsiteX1" fmla="*/ 0 w 10000"/>
                <a:gd name="connsiteY1" fmla="*/ 150928 h 160928"/>
                <a:gd name="connsiteX0" fmla="*/ 10000 w 10000"/>
                <a:gd name="connsiteY0" fmla="*/ 168701 h 168701"/>
                <a:gd name="connsiteX1" fmla="*/ 0 w 10000"/>
                <a:gd name="connsiteY1" fmla="*/ 158701 h 168701"/>
                <a:gd name="connsiteX0" fmla="*/ 9656 w 9656"/>
                <a:gd name="connsiteY0" fmla="*/ 162042 h 162042"/>
                <a:gd name="connsiteX1" fmla="*/ 0 w 9656"/>
                <a:gd name="connsiteY1" fmla="*/ 158701 h 162042"/>
                <a:gd name="connsiteX0" fmla="*/ 9486 w 9486"/>
                <a:gd name="connsiteY0" fmla="*/ 10959 h 10959"/>
                <a:gd name="connsiteX1" fmla="*/ 0 w 9486"/>
                <a:gd name="connsiteY1" fmla="*/ 9794 h 10959"/>
                <a:gd name="connsiteX0" fmla="*/ 9594 w 9594"/>
                <a:gd name="connsiteY0" fmla="*/ 14875 h 14875"/>
                <a:gd name="connsiteX1" fmla="*/ 0 w 9594"/>
                <a:gd name="connsiteY1" fmla="*/ 8937 h 14875"/>
                <a:gd name="connsiteX0" fmla="*/ 10000 w 10000"/>
                <a:gd name="connsiteY0" fmla="*/ 10000 h 10000"/>
                <a:gd name="connsiteX1" fmla="*/ 0 w 10000"/>
                <a:gd name="connsiteY1" fmla="*/ 6008 h 10000"/>
                <a:gd name="connsiteX0" fmla="*/ 10000 w 10000"/>
                <a:gd name="connsiteY0" fmla="*/ 10315 h 10315"/>
                <a:gd name="connsiteX1" fmla="*/ 0 w 10000"/>
                <a:gd name="connsiteY1" fmla="*/ 6323 h 1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315">
                  <a:moveTo>
                    <a:pt x="10000" y="10315"/>
                  </a:moveTo>
                  <a:cubicBezTo>
                    <a:pt x="7891" y="2584"/>
                    <a:pt x="3599" y="0"/>
                    <a:pt x="0" y="6323"/>
                  </a:cubicBezTo>
                </a:path>
              </a:pathLst>
            </a:custGeom>
            <a:noFill/>
            <a:ln w="44450" cap="flat" cmpd="sng">
              <a:solidFill>
                <a:srgbClr val="FF0000"/>
              </a:solidFill>
              <a:prstDash val="sysDash"/>
              <a:round/>
              <a:headEnd type="stealth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64"/>
            <p:cNvSpPr txBox="1">
              <a:spLocks noChangeArrowheads="1"/>
            </p:cNvSpPr>
            <p:nvPr/>
          </p:nvSpPr>
          <p:spPr bwMode="auto">
            <a:xfrm>
              <a:off x="5941615" y="2521427"/>
              <a:ext cx="405122" cy="26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 dirty="0" err="1" smtClean="0">
                  <a:solidFill>
                    <a:srgbClr val="FF0000"/>
                  </a:solidFill>
                </a:rPr>
                <a:t>h</a:t>
              </a:r>
              <a:r>
                <a:rPr lang="el-GR" altLang="ru-RU" sz="1400" b="1" dirty="0" smtClean="0">
                  <a:solidFill>
                    <a:srgbClr val="FF0000"/>
                  </a:solidFill>
                  <a:sym typeface="Symbol"/>
                </a:rPr>
                <a:t></a:t>
              </a:r>
              <a:endParaRPr lang="el-GR" altLang="ru-RU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727" y="3419227"/>
            <a:ext cx="184767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9180" y="3398575"/>
            <a:ext cx="184767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1296" y="3490072"/>
            <a:ext cx="529505" cy="102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Группа 85"/>
          <p:cNvGrpSpPr/>
          <p:nvPr/>
        </p:nvGrpSpPr>
        <p:grpSpPr>
          <a:xfrm>
            <a:off x="7552603" y="5983829"/>
            <a:ext cx="104775" cy="36000"/>
            <a:chOff x="8086725" y="5472112"/>
            <a:chExt cx="104775" cy="36000"/>
          </a:xfrm>
        </p:grpSpPr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8121650" y="5472112"/>
              <a:ext cx="34925" cy="3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8086725" y="5490112"/>
              <a:ext cx="104775" cy="0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9056189" y="5931497"/>
            <a:ext cx="1618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i="1" dirty="0" err="1" smtClean="0"/>
              <a:t>Saiz</a:t>
            </a:r>
            <a:r>
              <a:rPr lang="en-US" altLang="ru-RU" sz="1200" i="1" dirty="0" smtClean="0"/>
              <a:t>-Lopez et al</a:t>
            </a:r>
            <a:r>
              <a:rPr lang="en-US" altLang="ru-RU" sz="1200" dirty="0" smtClean="0"/>
              <a:t>. (2020)</a:t>
            </a:r>
            <a:endParaRPr lang="en-US" sz="1200" dirty="0"/>
          </a:p>
        </p:txBody>
      </p:sp>
      <p:sp>
        <p:nvSpPr>
          <p:cNvPr id="50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Model development: Hg chemistry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53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54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55" name="Picture 12" descr="Log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Model development: parameterization of air-surface exchange</a:t>
            </a:r>
            <a:endParaRPr lang="ru-RU" sz="3200" b="1" kern="0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2592" y="1384279"/>
            <a:ext cx="7123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Previous scheme: air/soil and air/vegetation are considered separately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New scheme: </a:t>
            </a:r>
            <a:r>
              <a:rPr lang="en-US" dirty="0" smtClean="0"/>
              <a:t>unified air/soil/vegetation system: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76520" y="2192640"/>
            <a:ext cx="131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Pilot results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84" y="2910717"/>
            <a:ext cx="351999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0376" y="247842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deposition flux to the EMEP region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56440" y="5204030"/>
            <a:ext cx="576064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82084" y="5009805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72583" y="5203128"/>
            <a:ext cx="576064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00695" y="5000952"/>
            <a:ext cx="66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5660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Multi-media modelling approach to Hg and POPs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6568" y="24086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New</a:t>
            </a:r>
            <a:r>
              <a:rPr lang="en-GB" dirty="0" smtClean="0"/>
              <a:t> scheme of air–surface exchange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44600" y="5258787"/>
            <a:ext cx="3111868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i="1" dirty="0" smtClean="0"/>
              <a:t>Sutton et al, 2007; Wang et al, 2014</a:t>
            </a:r>
            <a:endParaRPr lang="ru-RU" sz="1600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600" y="2780590"/>
            <a:ext cx="3096344" cy="24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60624" y="5577016"/>
            <a:ext cx="771846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en-US" dirty="0" smtClean="0"/>
              <a:t>The new scheme resulted in re-distribution of the exchange fluxes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Further testing of the scheme and comparison with observations is needed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9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20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21" name="Picture 12" descr="Logo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4850" y="253112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Long-range atmospheric transport of microplastics</a:t>
            </a:r>
            <a:endParaRPr lang="ru-RU" sz="32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374959" y="3220873"/>
            <a:ext cx="3792623" cy="3155878"/>
            <a:chOff x="6374960" y="3049634"/>
            <a:chExt cx="3858075" cy="32452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4960" y="3505172"/>
              <a:ext cx="3816424" cy="278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6951024" y="3342534"/>
              <a:ext cx="3024336" cy="666693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98852" y="3049634"/>
              <a:ext cx="2426104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Transport and deposition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807008" y="4729308"/>
              <a:ext cx="1944216" cy="72008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27006" y="5745371"/>
              <a:ext cx="2106029" cy="284842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Wind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C00000"/>
                  </a:solidFill>
                </a:rPr>
                <a:t>re-suspension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 flipV="1">
              <a:off x="8463192" y="5521396"/>
              <a:ext cx="216024" cy="21602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456165" y="2925530"/>
            <a:ext cx="365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Environmental cycle of </a:t>
            </a:r>
            <a:r>
              <a:rPr lang="en-US" b="1" dirty="0">
                <a:solidFill>
                  <a:srgbClr val="7030A0"/>
                </a:solidFill>
              </a:rPr>
              <a:t>microplastics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2136" y="6380028"/>
            <a:ext cx="2344544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i="1" dirty="0"/>
              <a:t>Zhang et al, 2019, </a:t>
            </a:r>
            <a:r>
              <a:rPr lang="en-US" sz="1600" i="1" dirty="0" err="1"/>
              <a:t>Env</a:t>
            </a:r>
            <a:r>
              <a:rPr lang="en-US" sz="1600" i="1" dirty="0"/>
              <a:t>. Poll.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93055" y="1041430"/>
            <a:ext cx="54396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Main atmospheric sources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Re-suspension from sea and land surface, including: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roads (tire wear)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 agriculture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 urban street </a:t>
            </a:r>
            <a:r>
              <a:rPr lang="en-US" dirty="0" smtClean="0"/>
              <a:t>dust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8804" y="1027784"/>
            <a:ext cx="4793631" cy="312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An emerging concern worldwide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Plastic itself (monomers) and its additives (pigments, dyes, plasticizers, PFAs, phthalates) lead to </a:t>
            </a:r>
            <a:r>
              <a:rPr lang="en-US" dirty="0">
                <a:solidFill>
                  <a:srgbClr val="7030A0"/>
                </a:solidFill>
              </a:rPr>
              <a:t>adverse health effects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Microplastics </a:t>
            </a:r>
            <a:r>
              <a:rPr lang="en-US" dirty="0">
                <a:solidFill>
                  <a:srgbClr val="7030A0"/>
                </a:solidFill>
              </a:rPr>
              <a:t>adsorb and accumulate pollutants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/>
              <a:t>HMs, PAHs, PCBs, HCB)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Atmospheric transport may be important pathway for microplastics in remote regions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CFF8BF-26B6-4FE3-8DCD-6D8345476984}"/>
              </a:ext>
            </a:extLst>
          </p:cNvPr>
          <p:cNvSpPr txBox="1"/>
          <p:nvPr/>
        </p:nvSpPr>
        <p:spPr>
          <a:xfrm>
            <a:off x="1402453" y="4555661"/>
            <a:ext cx="43483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Potential activities were discussed at: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 EMEP/WGE Bureau meeting (March, 2021)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 TF HTAP workshop on POPs (April, 2021)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7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18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19" name="Picture 12" descr="Logo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064" y="1138392"/>
            <a:ext cx="10304309" cy="553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300"/>
              </a:spcAft>
            </a:pPr>
            <a:r>
              <a:rPr lang="en-US" sz="2000" b="1" dirty="0">
                <a:solidFill>
                  <a:srgbClr val="7030A0"/>
                </a:solidFill>
              </a:rPr>
              <a:t>Aerosols/toxic compounds (understanding of sources</a:t>
            </a:r>
            <a:r>
              <a:rPr lang="en-US" sz="2000" b="1" dirty="0" smtClean="0">
                <a:solidFill>
                  <a:srgbClr val="7030A0"/>
                </a:solidFill>
              </a:rPr>
              <a:t>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Carbonaceous </a:t>
            </a:r>
            <a:r>
              <a:rPr lang="en-US" dirty="0"/>
              <a:t>aerosols and toxic compounds (PAHs, PCBs, </a:t>
            </a:r>
            <a:r>
              <a:rPr lang="en-US" dirty="0" smtClean="0"/>
              <a:t>etc.) </a:t>
            </a:r>
            <a:r>
              <a:rPr lang="en-US" dirty="0"/>
              <a:t>from biomass burning and </a:t>
            </a:r>
            <a:r>
              <a:rPr lang="en-US" dirty="0" smtClean="0"/>
              <a:t>wildfires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Update of re-suspension of wind-blown dust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TFMM/</a:t>
            </a:r>
            <a:r>
              <a:rPr lang="en-US" dirty="0" err="1" smtClean="0"/>
              <a:t>EuroDelta</a:t>
            </a:r>
            <a:r>
              <a:rPr lang="en-US" dirty="0" smtClean="0"/>
              <a:t>-Carb </a:t>
            </a:r>
            <a:r>
              <a:rPr lang="en-US" dirty="0"/>
              <a:t>multi-model study of </a:t>
            </a:r>
            <a:r>
              <a:rPr lang="en-US" dirty="0" smtClean="0"/>
              <a:t>B(a)P pollution</a:t>
            </a:r>
          </a:p>
          <a:p>
            <a:pPr marL="285750" lvl="0" indent="-285750">
              <a:spcAft>
                <a:spcPts val="3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Case </a:t>
            </a:r>
            <a:r>
              <a:rPr lang="en-US" sz="2000" b="1" dirty="0">
                <a:solidFill>
                  <a:srgbClr val="7030A0"/>
                </a:solidFill>
              </a:rPr>
              <a:t>studies on assessment of pollution levels on country/regional </a:t>
            </a:r>
            <a:r>
              <a:rPr lang="en-US" sz="2000" b="1" dirty="0" smtClean="0">
                <a:solidFill>
                  <a:srgbClr val="7030A0"/>
                </a:solidFill>
              </a:rPr>
              <a:t>scale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Ongoing </a:t>
            </a:r>
            <a:r>
              <a:rPr lang="en-US" dirty="0"/>
              <a:t>case study for Poland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Case </a:t>
            </a:r>
            <a:r>
              <a:rPr lang="en-US" dirty="0"/>
              <a:t>study on Hg in Norway/Nordic </a:t>
            </a:r>
            <a:r>
              <a:rPr lang="en-US" dirty="0" smtClean="0"/>
              <a:t>countries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HM/POP </a:t>
            </a:r>
            <a:r>
              <a:rPr lang="en-US" dirty="0"/>
              <a:t>case studies for other </a:t>
            </a:r>
            <a:r>
              <a:rPr lang="en-US" dirty="0" smtClean="0"/>
              <a:t>countries</a:t>
            </a:r>
            <a:endParaRPr lang="en-US" dirty="0"/>
          </a:p>
          <a:p>
            <a:pPr marL="285750" lvl="0" indent="-285750">
              <a:spcAft>
                <a:spcPts val="300"/>
              </a:spcAft>
            </a:pPr>
            <a:r>
              <a:rPr lang="en-US" sz="2000" b="1" dirty="0">
                <a:solidFill>
                  <a:srgbClr val="7030A0"/>
                </a:solidFill>
              </a:rPr>
              <a:t>Analysis of long-term </a:t>
            </a:r>
            <a:r>
              <a:rPr lang="en-US" sz="2000" b="1" dirty="0" smtClean="0">
                <a:solidFill>
                  <a:srgbClr val="7030A0"/>
                </a:solidFill>
              </a:rPr>
              <a:t>trends, including: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Regional </a:t>
            </a:r>
            <a:r>
              <a:rPr lang="en-US" dirty="0"/>
              <a:t>seas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Arctic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Attribution </a:t>
            </a:r>
            <a:r>
              <a:rPr lang="en-US" dirty="0"/>
              <a:t>of global scale long-term trends for Hg/POP (coop. with TF HTAP)</a:t>
            </a:r>
          </a:p>
          <a:p>
            <a:pPr marL="285750" lvl="0" indent="-285750">
              <a:spcAft>
                <a:spcPts val="300"/>
              </a:spcAft>
            </a:pPr>
            <a:r>
              <a:rPr lang="en-US" sz="2000" b="1" dirty="0">
                <a:solidFill>
                  <a:srgbClr val="7030A0"/>
                </a:solidFill>
              </a:rPr>
              <a:t>New contaminants and </a:t>
            </a:r>
            <a:r>
              <a:rPr lang="en-US" sz="2000" b="1" dirty="0" err="1">
                <a:solidFill>
                  <a:srgbClr val="7030A0"/>
                </a:solidFill>
              </a:rPr>
              <a:t>microplastics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Assessment </a:t>
            </a:r>
            <a:r>
              <a:rPr lang="en-US" dirty="0"/>
              <a:t>of </a:t>
            </a:r>
            <a:r>
              <a:rPr lang="en-US" dirty="0" smtClean="0"/>
              <a:t>second </a:t>
            </a:r>
            <a:r>
              <a:rPr lang="en-US" dirty="0"/>
              <a:t>priority metals (e.g., Cu) and chemicals of emerging concern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PFOS, PBDE, SCCP, PCN, </a:t>
            </a:r>
            <a:r>
              <a:rPr lang="en-US" dirty="0" err="1"/>
              <a:t>PeCBz</a:t>
            </a:r>
            <a:r>
              <a:rPr lang="en-US" dirty="0"/>
              <a:t>, HBCDD)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Preparatory </a:t>
            </a:r>
            <a:r>
              <a:rPr lang="en-US" dirty="0"/>
              <a:t>work to explore long-range transport potential of </a:t>
            </a:r>
            <a:r>
              <a:rPr lang="en-US" dirty="0" err="1" smtClean="0"/>
              <a:t>microplastics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" y="184872"/>
            <a:ext cx="1219199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200" b="1" kern="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Topics for the discussion at split session on POP/HM/CEC/</a:t>
            </a:r>
            <a:r>
              <a:rPr lang="en-GB" sz="3200" b="1" kern="0" dirty="0" err="1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Microplastics</a:t>
            </a:r>
            <a:endParaRPr lang="en-GB" sz="3200" b="1" kern="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7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8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93818" y="1340768"/>
            <a:ext cx="9698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Analysis of trends  </a:t>
            </a:r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</a:pPr>
            <a:r>
              <a:rPr lang="en-US" sz="2400" dirty="0" smtClean="0"/>
              <a:t>PAH </a:t>
            </a:r>
            <a:r>
              <a:rPr lang="en-US" sz="2400" dirty="0"/>
              <a:t>pollution </a:t>
            </a:r>
            <a:r>
              <a:rPr lang="en-US" sz="2400" dirty="0" smtClean="0"/>
              <a:t>trends and key sectors</a:t>
            </a:r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</a:pPr>
            <a:r>
              <a:rPr lang="en-GB" sz="2400" kern="0" dirty="0" smtClean="0"/>
              <a:t>Analysis </a:t>
            </a:r>
            <a:r>
              <a:rPr lang="en-GB" sz="2400" kern="0" dirty="0"/>
              <a:t>of Hg and POP pollution trends</a:t>
            </a:r>
            <a:endParaRPr lang="en-US" sz="2400" dirty="0" smtClean="0"/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</a:pPr>
            <a:r>
              <a:rPr lang="en-US" sz="2400" dirty="0" smtClean="0"/>
              <a:t>Marine pollution trend assessment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 Arctic pollution assessment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  Improvements of GLEMOS modelling system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 Long-range transport of </a:t>
            </a:r>
            <a:r>
              <a:rPr lang="en-US" sz="2400" dirty="0" err="1" smtClean="0"/>
              <a:t>microplastics</a:t>
            </a:r>
            <a:endParaRPr lang="ru-RU" sz="2400" dirty="0"/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4" y="332656"/>
            <a:ext cx="12191996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3600" b="1" kern="0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19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20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144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>
            <a:extLst>
              <a:ext uri="{FF2B5EF4-FFF2-40B4-BE49-F238E27FC236}">
                <a16:creationId xmlns="" xmlns:a16="http://schemas.microsoft.com/office/drawing/2014/main" id="{5E2AD728-28DE-47D4-BF47-80D42674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712"/>
            <a:ext cx="12192000" cy="71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to analysis of </a:t>
            </a:r>
            <a:r>
              <a:rPr lang="en-US" sz="24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 Protocol </a:t>
            </a:r>
            <a:r>
              <a:rPr lang="en-US" sz="2400" u="sng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</a:t>
            </a: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co-operation </a:t>
            </a: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TFTEI, TFH (workplan 1.1.1.1)</a:t>
            </a:r>
          </a:p>
        </p:txBody>
      </p:sp>
      <p:sp>
        <p:nvSpPr>
          <p:cNvPr id="18" name="Rectangle 8"/>
          <p:cNvSpPr txBox="1">
            <a:spLocks noChangeArrowheads="1"/>
          </p:cNvSpPr>
          <p:nvPr/>
        </p:nvSpPr>
        <p:spPr bwMode="auto">
          <a:xfrm>
            <a:off x="0" y="156519"/>
            <a:ext cx="1219200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</a:rPr>
              <a:t>PAH pollution trends and key sectors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870744-A8FD-462A-B7BF-CAE936B0FDF9}"/>
              </a:ext>
            </a:extLst>
          </p:cNvPr>
          <p:cNvSpPr txBox="1"/>
          <p:nvPr/>
        </p:nvSpPr>
        <p:spPr>
          <a:xfrm>
            <a:off x="1235034" y="1717676"/>
            <a:ext cx="5914095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Long-Term Strategy for the Convention (2020-2030):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“unintentional releases of PAHs are still a concern”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“continue scientific research on POP transport and trends with a focus on PAHs”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xmlns="" id="{43DC681B-4988-4F3B-9A40-5F0017B69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83" y="3398206"/>
            <a:ext cx="5664530" cy="31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Main activities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Assess long-term changes of PAH pollution in the EMEP countries (1990-2018)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Estimate contributions of residential combustion and other sectors to PAH pollution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Research activities to improve PAH pollution </a:t>
            </a:r>
            <a:r>
              <a:rPr lang="en-US" dirty="0" smtClean="0"/>
              <a:t>assessment (Case study, </a:t>
            </a:r>
            <a:r>
              <a:rPr lang="en-US" dirty="0" err="1" smtClean="0"/>
              <a:t>EuroDelta</a:t>
            </a:r>
            <a:r>
              <a:rPr lang="en-US" dirty="0" smtClean="0"/>
              <a:t>-Carb)</a:t>
            </a:r>
            <a:endParaRPr lang="en-US" dirty="0"/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/>
              <a:t>Contribute to assessment of human exposure to particulate matter and</a:t>
            </a:r>
            <a:r>
              <a:rPr lang="en-US" dirty="0">
                <a:solidFill>
                  <a:srgbClr val="6600FF"/>
                </a:solidFill>
              </a:rPr>
              <a:t> </a:t>
            </a:r>
            <a:r>
              <a:rPr lang="en-US" dirty="0"/>
              <a:t>toxic PAHs</a:t>
            </a:r>
            <a:endParaRPr lang="en-US" dirty="0">
              <a:solidFill>
                <a:srgbClr val="6600FF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733801" y="6039768"/>
            <a:ext cx="3676663" cy="291032"/>
            <a:chOff x="5312869" y="5987441"/>
            <a:chExt cx="3676663" cy="2910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F3BDBD3-00DE-4878-BD2C-1BFC29E6DA85}"/>
                </a:ext>
              </a:extLst>
            </p:cNvPr>
            <p:cNvSpPr txBox="1"/>
            <p:nvPr/>
          </p:nvSpPr>
          <p:spPr>
            <a:xfrm>
              <a:off x="5481795" y="5987441"/>
              <a:ext cx="684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Industry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6D02BB2-8518-4BE1-9BE5-69DAA28A4F73}"/>
                </a:ext>
              </a:extLst>
            </p:cNvPr>
            <p:cNvSpPr txBox="1"/>
            <p:nvPr/>
          </p:nvSpPr>
          <p:spPr>
            <a:xfrm>
              <a:off x="6288326" y="5996184"/>
              <a:ext cx="786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Res Comb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B156E15-DBBB-4105-9B37-1AA191545D6B}"/>
                </a:ext>
              </a:extLst>
            </p:cNvPr>
            <p:cNvSpPr txBox="1"/>
            <p:nvPr/>
          </p:nvSpPr>
          <p:spPr>
            <a:xfrm>
              <a:off x="7206148" y="5993959"/>
              <a:ext cx="932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Agriculture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0660FA6-1D0F-41B2-9EEA-8921CF62A2D5}"/>
                </a:ext>
              </a:extLst>
            </p:cNvPr>
            <p:cNvSpPr txBox="1"/>
            <p:nvPr/>
          </p:nvSpPr>
          <p:spPr>
            <a:xfrm>
              <a:off x="8210553" y="6016863"/>
              <a:ext cx="778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Other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FFBDB6A1-3746-4199-9DC1-EBBF6A9E84D1}"/>
                </a:ext>
              </a:extLst>
            </p:cNvPr>
            <p:cNvSpPr/>
            <p:nvPr/>
          </p:nvSpPr>
          <p:spPr>
            <a:xfrm>
              <a:off x="5312869" y="6025098"/>
              <a:ext cx="191430" cy="20801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08386462-F23A-41A1-B1B1-F6228CE65E8D}"/>
                </a:ext>
              </a:extLst>
            </p:cNvPr>
            <p:cNvSpPr/>
            <p:nvPr/>
          </p:nvSpPr>
          <p:spPr>
            <a:xfrm>
              <a:off x="6119181" y="6031526"/>
              <a:ext cx="191430" cy="20801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300D2EE-8419-4311-AB07-24049DFB8184}"/>
                </a:ext>
              </a:extLst>
            </p:cNvPr>
            <p:cNvSpPr/>
            <p:nvPr/>
          </p:nvSpPr>
          <p:spPr>
            <a:xfrm>
              <a:off x="7042405" y="6044580"/>
              <a:ext cx="191430" cy="20801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A54C6DCF-D2F2-42EC-B463-84AB6DA7AE17}"/>
                </a:ext>
              </a:extLst>
            </p:cNvPr>
            <p:cNvSpPr/>
            <p:nvPr/>
          </p:nvSpPr>
          <p:spPr>
            <a:xfrm>
              <a:off x="8019123" y="6032494"/>
              <a:ext cx="191430" cy="20801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34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35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36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5971" y="1705971"/>
            <a:ext cx="3643155" cy="212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001" y="3823449"/>
            <a:ext cx="3686460" cy="214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7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980857"/>
            <a:ext cx="12192000" cy="43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Attribution of long-term trends to various factors (co-operation with TF HTAP)</a:t>
            </a:r>
          </a:p>
        </p:txBody>
      </p:sp>
      <p:grpSp>
        <p:nvGrpSpPr>
          <p:cNvPr id="28" name="Группа 30"/>
          <p:cNvGrpSpPr/>
          <p:nvPr/>
        </p:nvGrpSpPr>
        <p:grpSpPr>
          <a:xfrm>
            <a:off x="9149544" y="6111468"/>
            <a:ext cx="844409" cy="215444"/>
            <a:chOff x="5523322" y="3819419"/>
            <a:chExt cx="844409" cy="215444"/>
          </a:xfrm>
        </p:grpSpPr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5893242" y="3819419"/>
              <a:ext cx="4744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Model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23322" y="3942667"/>
              <a:ext cx="2846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1"/>
          <p:cNvGrpSpPr/>
          <p:nvPr/>
        </p:nvGrpSpPr>
        <p:grpSpPr>
          <a:xfrm>
            <a:off x="7527066" y="6085624"/>
            <a:ext cx="1383618" cy="284671"/>
            <a:chOff x="5611657" y="3419880"/>
            <a:chExt cx="1383618" cy="284671"/>
          </a:xfrm>
        </p:grpSpPr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893242" y="3445541"/>
              <a:ext cx="110203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Measurements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Группа 21"/>
            <p:cNvGrpSpPr/>
            <p:nvPr/>
          </p:nvGrpSpPr>
          <p:grpSpPr>
            <a:xfrm>
              <a:off x="5611657" y="3419880"/>
              <a:ext cx="108000" cy="284671"/>
              <a:chOff x="6026776" y="3419880"/>
              <a:chExt cx="108000" cy="284671"/>
            </a:xfrm>
          </p:grpSpPr>
          <p:sp>
            <p:nvSpPr>
              <p:cNvPr id="39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026776" y="3508216"/>
                <a:ext cx="108000" cy="108000"/>
              </a:xfrm>
              <a:prstGeom prst="rect">
                <a:avLst/>
              </a:prstGeom>
              <a:solidFill>
                <a:schemeClr val="tx1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 rot="5400000">
                <a:off x="5938441" y="3562216"/>
                <a:ext cx="2846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1341912" y="1700808"/>
            <a:ext cx="4987636" cy="175445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Explain long-term pollution changes in the EMEP and other regions 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Isolation of the effect of regional emission reduction from other factors 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1282536" y="3861048"/>
            <a:ext cx="5605152" cy="19236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Analyzed factors: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Changes in emissions of EMEP countries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Long-range transport from other regions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Variation of meteorological conditions, climate change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 smtClean="0"/>
              <a:t>Changes in </a:t>
            </a:r>
            <a:r>
              <a:rPr lang="en-US" dirty="0" err="1" smtClean="0"/>
              <a:t>redox</a:t>
            </a:r>
            <a:r>
              <a:rPr lang="en-US" dirty="0" smtClean="0"/>
              <a:t> chemistry 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617" y="4206875"/>
            <a:ext cx="3173722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7494743" y="5431011"/>
            <a:ext cx="457424" cy="18466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200" dirty="0" smtClean="0"/>
              <a:t>n = 22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185641" y="3933056"/>
            <a:ext cx="3010815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dirty="0" smtClean="0"/>
              <a:t>Hg</a:t>
            </a:r>
            <a:r>
              <a:rPr lang="en-US" baseline="30000" dirty="0" smtClean="0"/>
              <a:t>0</a:t>
            </a:r>
            <a:r>
              <a:rPr lang="en-US" dirty="0" smtClean="0"/>
              <a:t> air concentration in Europe</a:t>
            </a:r>
            <a:endParaRPr lang="en-US" dirty="0"/>
          </a:p>
        </p:txBody>
      </p:sp>
      <p:pic>
        <p:nvPicPr>
          <p:cNvPr id="46" name="Рисунок 45" descr="hg0_conc_lege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0112" y="3501008"/>
            <a:ext cx="2808312" cy="23028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650614" y="1614613"/>
            <a:ext cx="1764192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dirty="0" smtClean="0"/>
              <a:t>Hg</a:t>
            </a:r>
            <a:r>
              <a:rPr lang="en-US" baseline="30000" dirty="0" smtClean="0"/>
              <a:t>0</a:t>
            </a:r>
            <a:r>
              <a:rPr lang="en-US" dirty="0" smtClean="0"/>
              <a:t> concentration</a:t>
            </a:r>
            <a:endParaRPr lang="en-US" dirty="0"/>
          </a:p>
        </p:txBody>
      </p:sp>
      <p:pic>
        <p:nvPicPr>
          <p:cNvPr id="48" name="Рисунок 47" descr="hg0_conc_20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494" y="1953167"/>
            <a:ext cx="2887919" cy="14612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9" name="Rectangle 8"/>
          <p:cNvSpPr txBox="1">
            <a:spLocks noChangeArrowheads="1"/>
          </p:cNvSpPr>
          <p:nvPr/>
        </p:nvSpPr>
        <p:spPr bwMode="auto">
          <a:xfrm>
            <a:off x="4" y="292102"/>
            <a:ext cx="12191996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3600" b="1" kern="0" dirty="0" smtClean="0">
                <a:solidFill>
                  <a:schemeClr val="accent1">
                    <a:lumMod val="75000"/>
                  </a:schemeClr>
                </a:solidFill>
              </a:rPr>
              <a:t>Analysis of Hg and POP pollution trends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52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53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54" name="Picture 12" descr="Log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319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9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30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31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0" y="951207"/>
            <a:ext cx="12191999" cy="6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Contribution of source regions to Hg</a:t>
            </a:r>
            <a:r>
              <a:rPr lang="en-US" sz="2400" baseline="300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>
                <a:solidFill>
                  <a:srgbClr val="7030A0"/>
                </a:solidFill>
              </a:rPr>
              <a:t> concentration in Europe and the Arctic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801" y="1619508"/>
            <a:ext cx="408039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8440" y="1619508"/>
            <a:ext cx="408039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Группа 34"/>
          <p:cNvGrpSpPr/>
          <p:nvPr/>
        </p:nvGrpSpPr>
        <p:grpSpPr>
          <a:xfrm>
            <a:off x="3437279" y="4496095"/>
            <a:ext cx="5163884" cy="1105778"/>
            <a:chOff x="1331640" y="4509120"/>
            <a:chExt cx="5163884" cy="1105778"/>
          </a:xfrm>
        </p:grpSpPr>
        <p:grpSp>
          <p:nvGrpSpPr>
            <p:cNvPr id="36" name="Группа 38"/>
            <p:cNvGrpSpPr/>
            <p:nvPr/>
          </p:nvGrpSpPr>
          <p:grpSpPr>
            <a:xfrm>
              <a:off x="1331640" y="4869160"/>
              <a:ext cx="3291077" cy="666901"/>
              <a:chOff x="2031119" y="4963301"/>
              <a:chExt cx="3291077" cy="666901"/>
            </a:xfrm>
          </p:grpSpPr>
          <p:sp>
            <p:nvSpPr>
              <p:cNvPr id="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031119" y="5019259"/>
                <a:ext cx="252000" cy="126000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2402428" y="4984334"/>
                <a:ext cx="49372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dirty="0" err="1">
                    <a:solidFill>
                      <a:srgbClr val="000000"/>
                    </a:solidFill>
                    <a:latin typeface="Arial" charset="0"/>
                  </a:rPr>
                  <a:t>Europe</a:t>
                </a:r>
                <a:endParaRPr lang="ru-RU" sz="1200" dirty="0">
                  <a:latin typeface="Tahoma" pitchFamily="34" charset="0"/>
                </a:endParaRPr>
              </a:p>
            </p:txBody>
          </p:sp>
          <p:sp>
            <p:nvSpPr>
              <p:cNvPr id="41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031119" y="5243019"/>
                <a:ext cx="252000" cy="126000"/>
              </a:xfrm>
              <a:prstGeom prst="rect">
                <a:avLst/>
              </a:prstGeom>
              <a:solidFill>
                <a:srgbClr val="0030BE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42" name="Rectangle 22"/>
              <p:cNvSpPr>
                <a:spLocks noChangeArrowheads="1"/>
              </p:cNvSpPr>
              <p:nvPr/>
            </p:nvSpPr>
            <p:spPr bwMode="auto">
              <a:xfrm>
                <a:off x="2402429" y="5210019"/>
                <a:ext cx="97257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dirty="0" err="1">
                    <a:solidFill>
                      <a:srgbClr val="000000"/>
                    </a:solidFill>
                    <a:latin typeface="Arial" charset="0"/>
                  </a:rPr>
                  <a:t>North</a:t>
                </a:r>
                <a:r>
                  <a:rPr lang="ru-RU" sz="12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ru-RU" sz="1200" dirty="0" err="1">
                    <a:solidFill>
                      <a:srgbClr val="000000"/>
                    </a:solidFill>
                    <a:latin typeface="Arial" charset="0"/>
                  </a:rPr>
                  <a:t>America</a:t>
                </a:r>
                <a:endParaRPr lang="ru-RU" sz="1200" dirty="0">
                  <a:latin typeface="Tahoma" pitchFamily="34" charset="0"/>
                </a:endParaRPr>
              </a:p>
            </p:txBody>
          </p:sp>
          <p:sp>
            <p:nvSpPr>
              <p:cNvPr id="4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031119" y="5476611"/>
                <a:ext cx="252000" cy="126000"/>
              </a:xfrm>
              <a:prstGeom prst="rect">
                <a:avLst/>
              </a:prstGeom>
              <a:solidFill>
                <a:srgbClr val="FE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2370467" y="5445536"/>
                <a:ext cx="733727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dirty="0" err="1">
                    <a:solidFill>
                      <a:srgbClr val="000000"/>
                    </a:solidFill>
                    <a:latin typeface="Arial" charset="0"/>
                  </a:rPr>
                  <a:t>South</a:t>
                </a:r>
                <a:r>
                  <a:rPr lang="ru-RU" sz="12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ru-RU" sz="1200" dirty="0" err="1">
                    <a:solidFill>
                      <a:srgbClr val="000000"/>
                    </a:solidFill>
                    <a:latin typeface="Arial" charset="0"/>
                  </a:rPr>
                  <a:t>Asia</a:t>
                </a:r>
                <a:endParaRPr lang="ru-RU" sz="1200" dirty="0">
                  <a:latin typeface="Tahoma" pitchFamily="34" charset="0"/>
                </a:endParaRPr>
              </a:p>
            </p:txBody>
          </p:sp>
          <p:sp>
            <p:nvSpPr>
              <p:cNvPr id="45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3800926" y="4992451"/>
                <a:ext cx="252000" cy="126000"/>
              </a:xfrm>
              <a:prstGeom prst="rect">
                <a:avLst/>
              </a:prstGeom>
              <a:solidFill>
                <a:srgbClr val="FFAD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4210335" y="4963301"/>
                <a:ext cx="640753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Arial" charset="0"/>
                  </a:rPr>
                  <a:t>East Asia</a:t>
                </a:r>
                <a:endParaRPr lang="ru-RU" sz="1200">
                  <a:latin typeface="Tahoma" pitchFamily="34" charset="0"/>
                </a:endParaRPr>
              </a:p>
            </p:txBody>
          </p:sp>
          <p:sp>
            <p:nvSpPr>
              <p:cNvPr id="47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800926" y="5216211"/>
                <a:ext cx="252000" cy="1280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48" name="Rectangle 38"/>
              <p:cNvSpPr>
                <a:spLocks noChangeArrowheads="1"/>
              </p:cNvSpPr>
              <p:nvPr/>
            </p:nvSpPr>
            <p:spPr bwMode="auto">
              <a:xfrm>
                <a:off x="4190165" y="5188986"/>
                <a:ext cx="38472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Arial" charset="0"/>
                  </a:rPr>
                  <a:t>Other</a:t>
                </a:r>
                <a:endParaRPr lang="ru-RU" sz="1200" dirty="0">
                  <a:latin typeface="Tahoma" pitchFamily="34" charset="0"/>
                </a:endParaRPr>
              </a:p>
            </p:txBody>
          </p:sp>
          <p:sp>
            <p:nvSpPr>
              <p:cNvPr id="4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800926" y="5451392"/>
                <a:ext cx="252000" cy="128099"/>
              </a:xfrm>
              <a:prstGeom prst="rect">
                <a:avLst/>
              </a:prstGeom>
              <a:solidFill>
                <a:srgbClr val="CCCC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4196888" y="5425992"/>
                <a:ext cx="112530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Arial" charset="0"/>
                  </a:rPr>
                  <a:t>Natural &amp; legacy</a:t>
                </a:r>
                <a:endParaRPr lang="ru-RU" sz="1200" dirty="0">
                  <a:latin typeface="Tahoma" pitchFamily="34" charset="0"/>
                </a:endParaRPr>
              </a:p>
            </p:txBody>
          </p:sp>
        </p:grp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1331640" y="4509120"/>
              <a:ext cx="14116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Source </a:t>
              </a:r>
              <a:r>
                <a:rPr lang="en-US" sz="1600" dirty="0"/>
                <a:t>regions</a:t>
              </a:r>
              <a:endParaRPr lang="ru-RU" sz="1600" dirty="0"/>
            </a:p>
          </p:txBody>
        </p:sp>
        <p:pic>
          <p:nvPicPr>
            <p:cNvPr id="38" name="Picture 13" descr="regions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4725144"/>
              <a:ext cx="1779508" cy="889754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1904419" y="5805264"/>
            <a:ext cx="801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Emission reduction in Europe is partly balanced by emissions increase </a:t>
            </a:r>
            <a:br>
              <a:rPr lang="en-US" dirty="0" smtClean="0"/>
            </a:br>
            <a:r>
              <a:rPr lang="en-US" dirty="0" smtClean="0"/>
              <a:t>in East Asia and slowly changing legacy emissions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285204" y="4067780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reduction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7691639" y="4067780"/>
            <a:ext cx="142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7% reduction</a:t>
            </a:r>
            <a:endParaRPr lang="ru-RU" dirty="0"/>
          </a:p>
        </p:txBody>
      </p:sp>
      <p:sp>
        <p:nvSpPr>
          <p:cNvPr id="56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</a:rPr>
              <a:t>Trends attribution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6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33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34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13" y="1835082"/>
            <a:ext cx="401364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8"/>
          <p:cNvSpPr txBox="1">
            <a:spLocks noChangeArrowheads="1"/>
          </p:cNvSpPr>
          <p:nvPr/>
        </p:nvSpPr>
        <p:spPr bwMode="auto">
          <a:xfrm>
            <a:off x="1223126" y="1556792"/>
            <a:ext cx="914399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endParaRPr lang="en-GB" sz="3600" kern="0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0" y="1062584"/>
            <a:ext cx="12191999" cy="6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Contribution of various environmental factors to relative change of Hg</a:t>
            </a:r>
            <a:r>
              <a:rPr lang="en-US" sz="2400" baseline="30000" dirty="0" smtClean="0">
                <a:solidFill>
                  <a:srgbClr val="7030A0"/>
                </a:solidFill>
              </a:rPr>
              <a:t>0</a:t>
            </a:r>
            <a:r>
              <a:rPr lang="en-US" sz="2400" dirty="0" smtClean="0">
                <a:solidFill>
                  <a:srgbClr val="7030A0"/>
                </a:solidFill>
              </a:rPr>
              <a:t> concentration</a:t>
            </a:r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564" y="1844438"/>
            <a:ext cx="40136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Группа 38"/>
          <p:cNvGrpSpPr/>
          <p:nvPr/>
        </p:nvGrpSpPr>
        <p:grpSpPr>
          <a:xfrm>
            <a:off x="2847808" y="4910266"/>
            <a:ext cx="2065709" cy="215444"/>
            <a:chOff x="2418146" y="5976286"/>
            <a:chExt cx="2065709" cy="215444"/>
          </a:xfrm>
        </p:grpSpPr>
        <p:sp>
          <p:nvSpPr>
            <p:cNvPr id="40" name="Rectangle 13"/>
            <p:cNvSpPr>
              <a:spLocks noChangeAspect="1" noChangeArrowheads="1"/>
            </p:cNvSpPr>
            <p:nvPr/>
          </p:nvSpPr>
          <p:spPr bwMode="auto">
            <a:xfrm>
              <a:off x="2418146" y="6025748"/>
              <a:ext cx="144000" cy="144000"/>
            </a:xfrm>
            <a:prstGeom prst="rect">
              <a:avLst/>
            </a:prstGeom>
            <a:solidFill>
              <a:srgbClr val="FFC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2646429" y="5976286"/>
              <a:ext cx="18374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Anthropogenic emissions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551679" y="4561924"/>
            <a:ext cx="1861030" cy="215444"/>
            <a:chOff x="3613429" y="5976286"/>
            <a:chExt cx="1861030" cy="215444"/>
          </a:xfrm>
        </p:grpSpPr>
        <p:sp>
          <p:nvSpPr>
            <p:cNvPr id="43" name="Rectangle 15"/>
            <p:cNvSpPr>
              <a:spLocks noChangeAspect="1" noChangeArrowheads="1"/>
            </p:cNvSpPr>
            <p:nvPr/>
          </p:nvSpPr>
          <p:spPr bwMode="auto">
            <a:xfrm>
              <a:off x="3613429" y="6025748"/>
              <a:ext cx="144000" cy="14400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3847154" y="5976286"/>
              <a:ext cx="16273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Meteorology / climate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551679" y="4911671"/>
            <a:ext cx="1616795" cy="215444"/>
            <a:chOff x="5336007" y="5990284"/>
            <a:chExt cx="1616795" cy="215444"/>
          </a:xfrm>
        </p:grpSpPr>
        <p:sp>
          <p:nvSpPr>
            <p:cNvPr id="46" name="Rectangle 17"/>
            <p:cNvSpPr>
              <a:spLocks noChangeAspect="1" noChangeArrowheads="1"/>
            </p:cNvSpPr>
            <p:nvPr/>
          </p:nvSpPr>
          <p:spPr bwMode="auto">
            <a:xfrm>
              <a:off x="5336007" y="6039746"/>
              <a:ext cx="144000" cy="144000"/>
            </a:xfrm>
            <a:prstGeom prst="rect">
              <a:avLst/>
            </a:prstGeom>
            <a:solidFill>
              <a:srgbClr val="CC00C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Rectangle 18"/>
            <p:cNvSpPr>
              <a:spLocks noChangeArrowheads="1"/>
            </p:cNvSpPr>
            <p:nvPr/>
          </p:nvSpPr>
          <p:spPr bwMode="auto">
            <a:xfrm>
              <a:off x="5564280" y="5990284"/>
              <a:ext cx="13885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Chemical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reactants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8176892" y="4553496"/>
            <a:ext cx="718407" cy="215444"/>
            <a:chOff x="6531290" y="5990284"/>
            <a:chExt cx="718407" cy="215444"/>
          </a:xfrm>
        </p:grpSpPr>
        <p:sp>
          <p:nvSpPr>
            <p:cNvPr id="49" name="Rectangle 19"/>
            <p:cNvSpPr>
              <a:spLocks noChangeAspect="1" noChangeArrowheads="1"/>
            </p:cNvSpPr>
            <p:nvPr/>
          </p:nvSpPr>
          <p:spPr bwMode="auto">
            <a:xfrm>
              <a:off x="6531290" y="60397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6755844" y="5990284"/>
              <a:ext cx="4938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Others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785109" y="4560518"/>
            <a:ext cx="1472892" cy="215444"/>
            <a:chOff x="6388977" y="1603786"/>
            <a:chExt cx="1472892" cy="215444"/>
          </a:xfrm>
        </p:grpSpPr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6761888" y="1603786"/>
              <a:ext cx="10999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reduction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388977" y="1727034"/>
              <a:ext cx="2846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0" y="557994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Effect of other factors is more pronounced in remote regions with insignificant local emissions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67928" y="1979548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reduction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8184363" y="1979548"/>
            <a:ext cx="142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7% reduction</a:t>
            </a:r>
            <a:endParaRPr lang="ru-RU" dirty="0"/>
          </a:p>
        </p:txBody>
      </p:sp>
      <p:sp>
        <p:nvSpPr>
          <p:cNvPr id="57" name="Rectangle 8"/>
          <p:cNvSpPr txBox="1">
            <a:spLocks noChangeArrowheads="1"/>
          </p:cNvSpPr>
          <p:nvPr/>
        </p:nvSpPr>
        <p:spPr bwMode="auto">
          <a:xfrm>
            <a:off x="259311" y="6242049"/>
            <a:ext cx="12191996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GB" sz="32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3200" b="1" kern="0" dirty="0" smtClean="0">
                <a:solidFill>
                  <a:schemeClr val="accent1">
                    <a:lumMod val="75000"/>
                  </a:schemeClr>
                </a:solidFill>
              </a:rPr>
              <a:t>Factors affecting long-term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1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22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23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" name="Rectangle 25">
            <a:extLst>
              <a:ext uri="{FF2B5EF4-FFF2-40B4-BE49-F238E27FC236}">
                <a16:creationId xmlns="" xmlns:a16="http://schemas.microsoft.com/office/drawing/2014/main" id="{2138A7A5-F2B9-436C-818B-19F95228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736"/>
            <a:ext cx="12192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</a:rPr>
              <a:t>Contribution of various factors to relative changes of </a:t>
            </a:r>
            <a:r>
              <a:rPr lang="en-US" sz="2400" b="1" dirty="0" err="1">
                <a:solidFill>
                  <a:srgbClr val="7030A0"/>
                </a:solidFill>
              </a:rPr>
              <a:t>Fluoranthene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concentrations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in HTAP regions (preliminary GLEMOS model results based on PKU-PAH emissions)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2EAF03DA-1FC2-4D37-A655-A0207D651A0E}"/>
              </a:ext>
            </a:extLst>
          </p:cNvPr>
          <p:cNvGrpSpPr/>
          <p:nvPr/>
        </p:nvGrpSpPr>
        <p:grpSpPr>
          <a:xfrm>
            <a:off x="8076427" y="3686935"/>
            <a:ext cx="2588160" cy="276999"/>
            <a:chOff x="2418146" y="5976286"/>
            <a:chExt cx="2588160" cy="276999"/>
          </a:xfrm>
        </p:grpSpPr>
        <p:sp>
          <p:nvSpPr>
            <p:cNvPr id="27" name="Rectangle 13">
              <a:extLst>
                <a:ext uri="{FF2B5EF4-FFF2-40B4-BE49-F238E27FC236}">
                  <a16:creationId xmlns="" xmlns:a16="http://schemas.microsoft.com/office/drawing/2014/main" id="{3436C6D9-E03B-47F3-905F-F66B54EA78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18146" y="6025748"/>
              <a:ext cx="144000" cy="144000"/>
            </a:xfrm>
            <a:prstGeom prst="rect">
              <a:avLst/>
            </a:prstGeom>
            <a:solidFill>
              <a:srgbClr val="FFC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4">
              <a:extLst>
                <a:ext uri="{FF2B5EF4-FFF2-40B4-BE49-F238E27FC236}">
                  <a16:creationId xmlns="" xmlns:a16="http://schemas.microsoft.com/office/drawing/2014/main" id="{125437C6-76DE-4C7E-853C-07A85A1E5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429" y="5976286"/>
              <a:ext cx="23598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Anthropogenic emissions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191DEA03-DC2F-46BF-AFD7-A2B2A706F69B}"/>
              </a:ext>
            </a:extLst>
          </p:cNvPr>
          <p:cNvGrpSpPr/>
          <p:nvPr/>
        </p:nvGrpSpPr>
        <p:grpSpPr>
          <a:xfrm>
            <a:off x="8076427" y="4036683"/>
            <a:ext cx="2324810" cy="276999"/>
            <a:chOff x="3613429" y="5976286"/>
            <a:chExt cx="2324810" cy="276999"/>
          </a:xfrm>
        </p:grpSpPr>
        <p:sp>
          <p:nvSpPr>
            <p:cNvPr id="30" name="Rectangle 15">
              <a:extLst>
                <a:ext uri="{FF2B5EF4-FFF2-40B4-BE49-F238E27FC236}">
                  <a16:creationId xmlns="" xmlns:a16="http://schemas.microsoft.com/office/drawing/2014/main" id="{D0045CDC-C6B2-44CB-B4B5-5ECB1BBA5B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13429" y="6025748"/>
              <a:ext cx="144000" cy="14400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="" xmlns:a16="http://schemas.microsoft.com/office/drawing/2014/main" id="{516228BC-EB18-44BF-876F-B32BBBD92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154" y="5976286"/>
              <a:ext cx="20910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Meteorology / climate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FF6CB2F7-155C-4131-AE23-5E2A9AABD16F}"/>
              </a:ext>
            </a:extLst>
          </p:cNvPr>
          <p:cNvGrpSpPr/>
          <p:nvPr/>
        </p:nvGrpSpPr>
        <p:grpSpPr>
          <a:xfrm>
            <a:off x="8076427" y="4386430"/>
            <a:ext cx="2010556" cy="276999"/>
            <a:chOff x="5336007" y="5990284"/>
            <a:chExt cx="2010556" cy="276999"/>
          </a:xfrm>
        </p:grpSpPr>
        <p:sp>
          <p:nvSpPr>
            <p:cNvPr id="33" name="Rectangle 17">
              <a:extLst>
                <a:ext uri="{FF2B5EF4-FFF2-40B4-BE49-F238E27FC236}">
                  <a16:creationId xmlns="" xmlns:a16="http://schemas.microsoft.com/office/drawing/2014/main" id="{51DCF842-6A50-4275-B020-43C37950A6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6007" y="6039746"/>
              <a:ext cx="144000" cy="144000"/>
            </a:xfrm>
            <a:prstGeom prst="rect">
              <a:avLst/>
            </a:prstGeom>
            <a:solidFill>
              <a:srgbClr val="0070C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8">
              <a:extLst>
                <a:ext uri="{FF2B5EF4-FFF2-40B4-BE49-F238E27FC236}">
                  <a16:creationId xmlns="" xmlns:a16="http://schemas.microsoft.com/office/drawing/2014/main" id="{2E77057F-AAA3-4118-B6E4-FE3B5844C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280" y="5990284"/>
              <a:ext cx="17822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Chemical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reactants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80E766D3-C5A7-452C-B42F-BCFBFC511132}"/>
              </a:ext>
            </a:extLst>
          </p:cNvPr>
          <p:cNvGrpSpPr/>
          <p:nvPr/>
        </p:nvGrpSpPr>
        <p:grpSpPr>
          <a:xfrm>
            <a:off x="8076427" y="4736177"/>
            <a:ext cx="856971" cy="276999"/>
            <a:chOff x="6531290" y="5990284"/>
            <a:chExt cx="856971" cy="276999"/>
          </a:xfrm>
        </p:grpSpPr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918B4CA7-54DE-4EEF-BA18-369F1D5AB6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31290" y="6039746"/>
              <a:ext cx="144000" cy="144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38BB3E5D-46BF-4D1B-91DA-E94E1234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844" y="5990284"/>
              <a:ext cx="6324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Others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2110C841-F4CF-4BB3-9436-EC6FA82DEF0D}"/>
              </a:ext>
            </a:extLst>
          </p:cNvPr>
          <p:cNvGrpSpPr/>
          <p:nvPr/>
        </p:nvGrpSpPr>
        <p:grpSpPr>
          <a:xfrm>
            <a:off x="8013728" y="3337187"/>
            <a:ext cx="1676125" cy="276999"/>
            <a:chOff x="6388977" y="1603786"/>
            <a:chExt cx="1676125" cy="276999"/>
          </a:xfrm>
        </p:grpSpPr>
        <p:sp>
          <p:nvSpPr>
            <p:cNvPr id="39" name="Rectangle 14">
              <a:extLst>
                <a:ext uri="{FF2B5EF4-FFF2-40B4-BE49-F238E27FC236}">
                  <a16:creationId xmlns="" xmlns:a16="http://schemas.microsoft.com/office/drawing/2014/main" id="{BE1F6469-C0C2-4EA0-9010-9BC0A624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1888" y="1603786"/>
              <a:ext cx="13032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Total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change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="" xmlns:a16="http://schemas.microsoft.com/office/drawing/2014/main" id="{1DF0CD27-6F48-42AE-BE2B-CF6C00331D64}"/>
                </a:ext>
              </a:extLst>
            </p:cNvPr>
            <p:cNvCxnSpPr/>
            <p:nvPr/>
          </p:nvCxnSpPr>
          <p:spPr>
            <a:xfrm>
              <a:off x="6388977" y="1727034"/>
              <a:ext cx="2846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7577730-A268-414E-9F64-D1DD85FB5A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927" y="4277329"/>
            <a:ext cx="2750753" cy="173019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179FA1A-33C4-49AC-AD44-13D966A203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5648" y="2190837"/>
            <a:ext cx="2750753" cy="17301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0D8E735-FBD2-42CD-9890-6DB167E1781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9497" y="4281187"/>
            <a:ext cx="2750753" cy="173019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0333B4D-37AD-4707-8F05-48120D3818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9497" y="2190837"/>
            <a:ext cx="2750753" cy="1730195"/>
          </a:xfrm>
          <a:prstGeom prst="rect">
            <a:avLst/>
          </a:prstGeom>
        </p:spPr>
      </p:pic>
      <p:sp>
        <p:nvSpPr>
          <p:cNvPr id="46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Attribution of PAH pollution trends: analysis of factors</a:t>
            </a:r>
            <a:endParaRPr lang="en-GB" sz="3200" b="1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4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25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26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1537680" y="2358262"/>
            <a:ext cx="865889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Main purpose: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Initiate research activities to support the expected review of HM and POP protocols.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73959" y="3489197"/>
            <a:ext cx="6168788" cy="282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Further tasks: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Compilation of emission and measurement data for trend analysis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</a:rPr>
              <a:t>Analysis of trends </a:t>
            </a:r>
            <a:r>
              <a:rPr lang="en-GB" dirty="0"/>
              <a:t>and source attribution (including Multi-Model Comparison and Evaluation)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Future Hg, POPs and CEC  levels based on emissions scenarios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Uncertainty Analysis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596560" y="1854206"/>
            <a:ext cx="392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</a:t>
            </a:r>
            <a:r>
              <a:rPr lang="ru-RU" dirty="0" smtClean="0"/>
              <a:t>6</a:t>
            </a:r>
            <a:r>
              <a:rPr lang="en-US" dirty="0" smtClean="0"/>
              <a:t>0 </a:t>
            </a:r>
            <a:r>
              <a:rPr lang="en-US" dirty="0" smtClean="0"/>
              <a:t>participants at each workshop</a:t>
            </a:r>
            <a:endParaRPr lang="ru-RU" dirty="0"/>
          </a:p>
        </p:txBody>
      </p:sp>
      <p:sp>
        <p:nvSpPr>
          <p:cNvPr id="30" name="Rectangle 8"/>
          <p:cNvSpPr txBox="1">
            <a:spLocks noChangeArrowheads="1"/>
          </p:cNvSpPr>
          <p:nvPr/>
        </p:nvSpPr>
        <p:spPr bwMode="auto">
          <a:xfrm>
            <a:off x="0" y="960833"/>
            <a:ext cx="12192000" cy="6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u="sng" kern="0" dirty="0" smtClean="0">
                <a:solidFill>
                  <a:srgbClr val="7030A0"/>
                </a:solidFill>
              </a:rPr>
              <a:t>Workshops on Hg </a:t>
            </a:r>
            <a:r>
              <a:rPr lang="en-US" sz="2400" kern="0" dirty="0" smtClean="0">
                <a:solidFill>
                  <a:srgbClr val="7030A0"/>
                </a:solidFill>
              </a:rPr>
              <a:t>(13 April, 2021) and </a:t>
            </a:r>
            <a:r>
              <a:rPr lang="en-US" sz="2400" u="sng" kern="0" dirty="0" smtClean="0">
                <a:solidFill>
                  <a:srgbClr val="7030A0"/>
                </a:solidFill>
              </a:rPr>
              <a:t>POP</a:t>
            </a:r>
            <a:r>
              <a:rPr lang="en-US" sz="2400" kern="0" dirty="0" smtClean="0">
                <a:solidFill>
                  <a:srgbClr val="7030A0"/>
                </a:solidFill>
              </a:rPr>
              <a:t> (15 April, 2021)</a:t>
            </a:r>
            <a:endParaRPr lang="ru-RU" sz="2400" kern="0" dirty="0" smtClean="0">
              <a:solidFill>
                <a:srgbClr val="7030A0"/>
              </a:solidFill>
            </a:endParaRPr>
          </a:p>
        </p:txBody>
      </p:sp>
      <p:grpSp>
        <p:nvGrpSpPr>
          <p:cNvPr id="31" name="Group 88">
            <a:extLst>
              <a:ext uri="{FF2B5EF4-FFF2-40B4-BE49-F238E27FC236}">
                <a16:creationId xmlns="" xmlns:a16="http://schemas.microsoft.com/office/drawing/2014/main" id="{E0946BAB-649A-43F8-8E1A-5D9E9413989B}"/>
              </a:ext>
            </a:extLst>
          </p:cNvPr>
          <p:cNvGrpSpPr>
            <a:grpSpLocks/>
          </p:cNvGrpSpPr>
          <p:nvPr/>
        </p:nvGrpSpPr>
        <p:grpSpPr bwMode="auto">
          <a:xfrm>
            <a:off x="7983940" y="3324169"/>
            <a:ext cx="2693234" cy="2585312"/>
            <a:chOff x="253" y="1173"/>
            <a:chExt cx="2042" cy="1900"/>
          </a:xfrm>
        </p:grpSpPr>
        <p:sp>
          <p:nvSpPr>
            <p:cNvPr id="32" name="Oval 41">
              <a:extLst>
                <a:ext uri="{FF2B5EF4-FFF2-40B4-BE49-F238E27FC236}">
                  <a16:creationId xmlns="" xmlns:a16="http://schemas.microsoft.com/office/drawing/2014/main" id="{D7B35271-7290-4F93-AD77-419F90D7B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" y="1199"/>
              <a:ext cx="793" cy="793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90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1350" dirty="0"/>
                <a:t>Emissions</a:t>
              </a:r>
            </a:p>
            <a:p>
              <a:pPr algn="ctr"/>
              <a:r>
                <a:rPr lang="en-US" altLang="ru-RU" sz="1350" dirty="0"/>
                <a:t>inventory</a:t>
              </a:r>
              <a:endParaRPr lang="ru-RU" altLang="ru-RU" sz="1350" dirty="0"/>
            </a:p>
          </p:txBody>
        </p:sp>
        <p:sp>
          <p:nvSpPr>
            <p:cNvPr id="33" name="Oval 43">
              <a:extLst>
                <a:ext uri="{FF2B5EF4-FFF2-40B4-BE49-F238E27FC236}">
                  <a16:creationId xmlns="" xmlns:a16="http://schemas.microsoft.com/office/drawing/2014/main" id="{B7519AF8-1F47-4DF2-8E37-F5F8E67012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02" y="1200"/>
              <a:ext cx="793" cy="793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90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1350"/>
                <a:t>Monitoring</a:t>
              </a:r>
              <a:endParaRPr lang="ru-RU" altLang="ru-RU" sz="1350"/>
            </a:p>
          </p:txBody>
        </p:sp>
        <p:sp>
          <p:nvSpPr>
            <p:cNvPr id="34" name="Oval 44">
              <a:extLst>
                <a:ext uri="{FF2B5EF4-FFF2-40B4-BE49-F238E27FC236}">
                  <a16:creationId xmlns="" xmlns:a16="http://schemas.microsoft.com/office/drawing/2014/main" id="{7051B087-621D-4F40-A5B3-51CFDCD38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280"/>
              <a:ext cx="793" cy="793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90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1350" dirty="0"/>
                <a:t>Modeling</a:t>
              </a:r>
              <a:endParaRPr lang="ru-RU" altLang="ru-RU" sz="1350" dirty="0"/>
            </a:p>
          </p:txBody>
        </p:sp>
        <p:grpSp>
          <p:nvGrpSpPr>
            <p:cNvPr id="35" name="Group 76">
              <a:extLst>
                <a:ext uri="{FF2B5EF4-FFF2-40B4-BE49-F238E27FC236}">
                  <a16:creationId xmlns="" xmlns:a16="http://schemas.microsoft.com/office/drawing/2014/main" id="{A16D5A13-43FB-413B-894A-D502E4001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" y="1173"/>
              <a:ext cx="1565" cy="1567"/>
              <a:chOff x="3546" y="741"/>
              <a:chExt cx="1565" cy="1567"/>
            </a:xfrm>
          </p:grpSpPr>
          <p:sp>
            <p:nvSpPr>
              <p:cNvPr id="44" name="AutoShape 55">
                <a:extLst>
                  <a:ext uri="{FF2B5EF4-FFF2-40B4-BE49-F238E27FC236}">
                    <a16:creationId xmlns="" xmlns:a16="http://schemas.microsoft.com/office/drawing/2014/main" id="{F5BFB55E-53A9-479E-95CE-2CF61CED88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46" y="744"/>
                <a:ext cx="1565" cy="1564"/>
              </a:xfrm>
              <a:custGeom>
                <a:avLst/>
                <a:gdLst>
                  <a:gd name="G0" fmla="+- 9431 0 0"/>
                  <a:gd name="G1" fmla="+- -7120494 0 0"/>
                  <a:gd name="G2" fmla="+- 0 0 -7120494"/>
                  <a:gd name="T0" fmla="*/ 0 256 1"/>
                  <a:gd name="T1" fmla="*/ 180 256 1"/>
                  <a:gd name="G3" fmla="+- -7120494 T0 T1"/>
                  <a:gd name="T2" fmla="*/ 0 256 1"/>
                  <a:gd name="T3" fmla="*/ 90 256 1"/>
                  <a:gd name="G4" fmla="+- -7120494 T2 T3"/>
                  <a:gd name="G5" fmla="*/ G4 2 1"/>
                  <a:gd name="T4" fmla="*/ 90 256 1"/>
                  <a:gd name="T5" fmla="*/ 0 256 1"/>
                  <a:gd name="G6" fmla="+- -7120494 T4 T5"/>
                  <a:gd name="G7" fmla="*/ G6 2 1"/>
                  <a:gd name="G8" fmla="abs -712049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431"/>
                  <a:gd name="G18" fmla="*/ 9431 1 2"/>
                  <a:gd name="G19" fmla="+- G18 5400 0"/>
                  <a:gd name="G20" fmla="cos G19 -7120494"/>
                  <a:gd name="G21" fmla="sin G19 -7120494"/>
                  <a:gd name="G22" fmla="+- G20 10800 0"/>
                  <a:gd name="G23" fmla="+- G21 10800 0"/>
                  <a:gd name="G24" fmla="+- 10800 0 G20"/>
                  <a:gd name="G25" fmla="+- 9431 10800 0"/>
                  <a:gd name="G26" fmla="?: G9 G17 G25"/>
                  <a:gd name="G27" fmla="?: G9 0 21600"/>
                  <a:gd name="G28" fmla="cos 10800 -7120494"/>
                  <a:gd name="G29" fmla="sin 10800 -7120494"/>
                  <a:gd name="G30" fmla="sin 9431 -712049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7120494 G34 0"/>
                  <a:gd name="G36" fmla="?: G6 G35 G31"/>
                  <a:gd name="G37" fmla="+- 21600 0 G36"/>
                  <a:gd name="G38" fmla="?: G4 0 G33"/>
                  <a:gd name="G39" fmla="?: -712049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565 w 21600"/>
                  <a:gd name="T15" fmla="*/ 1215 h 21600"/>
                  <a:gd name="T16" fmla="*/ 10800 w 21600"/>
                  <a:gd name="T17" fmla="*/ 1369 h 21600"/>
                  <a:gd name="T18" fmla="*/ 14035 w 21600"/>
                  <a:gd name="T19" fmla="*/ 121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84" y="1864"/>
                    </a:moveTo>
                    <a:cubicBezTo>
                      <a:pt x="8755" y="1536"/>
                      <a:pt x="9774" y="1369"/>
                      <a:pt x="10800" y="1369"/>
                    </a:cubicBezTo>
                    <a:cubicBezTo>
                      <a:pt x="11825" y="1369"/>
                      <a:pt x="12844" y="1536"/>
                      <a:pt x="13815" y="1864"/>
                    </a:cubicBezTo>
                    <a:lnTo>
                      <a:pt x="14253" y="567"/>
                    </a:lnTo>
                    <a:cubicBezTo>
                      <a:pt x="13140" y="191"/>
                      <a:pt x="11974" y="0"/>
                      <a:pt x="10799" y="0"/>
                    </a:cubicBezTo>
                    <a:cubicBezTo>
                      <a:pt x="9625" y="0"/>
                      <a:pt x="8459" y="191"/>
                      <a:pt x="7346" y="567"/>
                    </a:cubicBez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45" name="AutoShape 56">
                <a:extLst>
                  <a:ext uri="{FF2B5EF4-FFF2-40B4-BE49-F238E27FC236}">
                    <a16:creationId xmlns="" xmlns:a16="http://schemas.microsoft.com/office/drawing/2014/main" id="{C023BF73-F55E-4B50-9A68-91DC82F761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9418174">
                <a:off x="4471" y="742"/>
                <a:ext cx="177" cy="177"/>
              </a:xfrm>
              <a:prstGeom prst="rtTriangle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46" name="AutoShape 57">
                <a:extLst>
                  <a:ext uri="{FF2B5EF4-FFF2-40B4-BE49-F238E27FC236}">
                    <a16:creationId xmlns="" xmlns:a16="http://schemas.microsoft.com/office/drawing/2014/main" id="{305D7187-3C39-4187-B556-A87DDBFE99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44772847">
                <a:off x="4006" y="741"/>
                <a:ext cx="177" cy="177"/>
              </a:xfrm>
              <a:prstGeom prst="rtTriangle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</p:grpSp>
        <p:grpSp>
          <p:nvGrpSpPr>
            <p:cNvPr id="36" name="Group 77">
              <a:extLst>
                <a:ext uri="{FF2B5EF4-FFF2-40B4-BE49-F238E27FC236}">
                  <a16:creationId xmlns="" xmlns:a16="http://schemas.microsoft.com/office/drawing/2014/main" id="{4435D9E6-5D9F-42DF-BD37-71A34D5169AA}"/>
                </a:ext>
              </a:extLst>
            </p:cNvPr>
            <p:cNvGrpSpPr>
              <a:grpSpLocks/>
            </p:cNvGrpSpPr>
            <p:nvPr/>
          </p:nvGrpSpPr>
          <p:grpSpPr bwMode="auto">
            <a:xfrm rot="7200505">
              <a:off x="488" y="1177"/>
              <a:ext cx="1565" cy="1567"/>
              <a:chOff x="3546" y="741"/>
              <a:chExt cx="1565" cy="1567"/>
            </a:xfrm>
          </p:grpSpPr>
          <p:sp>
            <p:nvSpPr>
              <p:cNvPr id="41" name="AutoShape 78">
                <a:extLst>
                  <a:ext uri="{FF2B5EF4-FFF2-40B4-BE49-F238E27FC236}">
                    <a16:creationId xmlns="" xmlns:a16="http://schemas.microsoft.com/office/drawing/2014/main" id="{D4FCF4F4-A904-4C10-97AB-3FA64A8596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46" y="744"/>
                <a:ext cx="1565" cy="1564"/>
              </a:xfrm>
              <a:custGeom>
                <a:avLst/>
                <a:gdLst>
                  <a:gd name="G0" fmla="+- 9431 0 0"/>
                  <a:gd name="G1" fmla="+- -7120494 0 0"/>
                  <a:gd name="G2" fmla="+- 0 0 -7120494"/>
                  <a:gd name="T0" fmla="*/ 0 256 1"/>
                  <a:gd name="T1" fmla="*/ 180 256 1"/>
                  <a:gd name="G3" fmla="+- -7120494 T0 T1"/>
                  <a:gd name="T2" fmla="*/ 0 256 1"/>
                  <a:gd name="T3" fmla="*/ 90 256 1"/>
                  <a:gd name="G4" fmla="+- -7120494 T2 T3"/>
                  <a:gd name="G5" fmla="*/ G4 2 1"/>
                  <a:gd name="T4" fmla="*/ 90 256 1"/>
                  <a:gd name="T5" fmla="*/ 0 256 1"/>
                  <a:gd name="G6" fmla="+- -7120494 T4 T5"/>
                  <a:gd name="G7" fmla="*/ G6 2 1"/>
                  <a:gd name="G8" fmla="abs -712049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431"/>
                  <a:gd name="G18" fmla="*/ 9431 1 2"/>
                  <a:gd name="G19" fmla="+- G18 5400 0"/>
                  <a:gd name="G20" fmla="cos G19 -7120494"/>
                  <a:gd name="G21" fmla="sin G19 -7120494"/>
                  <a:gd name="G22" fmla="+- G20 10800 0"/>
                  <a:gd name="G23" fmla="+- G21 10800 0"/>
                  <a:gd name="G24" fmla="+- 10800 0 G20"/>
                  <a:gd name="G25" fmla="+- 9431 10800 0"/>
                  <a:gd name="G26" fmla="?: G9 G17 G25"/>
                  <a:gd name="G27" fmla="?: G9 0 21600"/>
                  <a:gd name="G28" fmla="cos 10800 -7120494"/>
                  <a:gd name="G29" fmla="sin 10800 -7120494"/>
                  <a:gd name="G30" fmla="sin 9431 -712049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7120494 G34 0"/>
                  <a:gd name="G36" fmla="?: G6 G35 G31"/>
                  <a:gd name="G37" fmla="+- 21600 0 G36"/>
                  <a:gd name="G38" fmla="?: G4 0 G33"/>
                  <a:gd name="G39" fmla="?: -712049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565 w 21600"/>
                  <a:gd name="T15" fmla="*/ 1215 h 21600"/>
                  <a:gd name="T16" fmla="*/ 10800 w 21600"/>
                  <a:gd name="T17" fmla="*/ 1369 h 21600"/>
                  <a:gd name="T18" fmla="*/ 14035 w 21600"/>
                  <a:gd name="T19" fmla="*/ 121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84" y="1864"/>
                    </a:moveTo>
                    <a:cubicBezTo>
                      <a:pt x="8755" y="1536"/>
                      <a:pt x="9774" y="1369"/>
                      <a:pt x="10800" y="1369"/>
                    </a:cubicBezTo>
                    <a:cubicBezTo>
                      <a:pt x="11825" y="1369"/>
                      <a:pt x="12844" y="1536"/>
                      <a:pt x="13815" y="1864"/>
                    </a:cubicBezTo>
                    <a:lnTo>
                      <a:pt x="14253" y="567"/>
                    </a:lnTo>
                    <a:cubicBezTo>
                      <a:pt x="13140" y="191"/>
                      <a:pt x="11974" y="0"/>
                      <a:pt x="10799" y="0"/>
                    </a:cubicBezTo>
                    <a:cubicBezTo>
                      <a:pt x="9625" y="0"/>
                      <a:pt x="8459" y="191"/>
                      <a:pt x="7346" y="567"/>
                    </a:cubicBez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42" name="AutoShape 79">
                <a:extLst>
                  <a:ext uri="{FF2B5EF4-FFF2-40B4-BE49-F238E27FC236}">
                    <a16:creationId xmlns="" xmlns:a16="http://schemas.microsoft.com/office/drawing/2014/main" id="{AC926BE8-3481-4505-B3D3-72B373DF87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9418174">
                <a:off x="4471" y="742"/>
                <a:ext cx="177" cy="177"/>
              </a:xfrm>
              <a:prstGeom prst="rtTriangle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43" name="AutoShape 80">
                <a:extLst>
                  <a:ext uri="{FF2B5EF4-FFF2-40B4-BE49-F238E27FC236}">
                    <a16:creationId xmlns="" xmlns:a16="http://schemas.microsoft.com/office/drawing/2014/main" id="{D058DA4A-F700-4ADE-92E6-637FBF5388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44772847">
                <a:off x="4006" y="741"/>
                <a:ext cx="177" cy="177"/>
              </a:xfrm>
              <a:prstGeom prst="rtTriangle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</p:grpSp>
        <p:grpSp>
          <p:nvGrpSpPr>
            <p:cNvPr id="37" name="Group 81">
              <a:extLst>
                <a:ext uri="{FF2B5EF4-FFF2-40B4-BE49-F238E27FC236}">
                  <a16:creationId xmlns="" xmlns:a16="http://schemas.microsoft.com/office/drawing/2014/main" id="{B753027F-B190-47BF-B14E-D1AB843BE34D}"/>
                </a:ext>
              </a:extLst>
            </p:cNvPr>
            <p:cNvGrpSpPr>
              <a:grpSpLocks/>
            </p:cNvGrpSpPr>
            <p:nvPr/>
          </p:nvGrpSpPr>
          <p:grpSpPr bwMode="auto">
            <a:xfrm rot="14449915">
              <a:off x="491" y="1177"/>
              <a:ext cx="1565" cy="1567"/>
              <a:chOff x="3546" y="741"/>
              <a:chExt cx="1565" cy="1567"/>
            </a:xfrm>
          </p:grpSpPr>
          <p:sp>
            <p:nvSpPr>
              <p:cNvPr id="38" name="AutoShape 82">
                <a:extLst>
                  <a:ext uri="{FF2B5EF4-FFF2-40B4-BE49-F238E27FC236}">
                    <a16:creationId xmlns="" xmlns:a16="http://schemas.microsoft.com/office/drawing/2014/main" id="{9392F932-1C88-4ACE-B39E-D7F9968EDE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46" y="744"/>
                <a:ext cx="1565" cy="1564"/>
              </a:xfrm>
              <a:custGeom>
                <a:avLst/>
                <a:gdLst>
                  <a:gd name="G0" fmla="+- 9431 0 0"/>
                  <a:gd name="G1" fmla="+- -7120494 0 0"/>
                  <a:gd name="G2" fmla="+- 0 0 -7120494"/>
                  <a:gd name="T0" fmla="*/ 0 256 1"/>
                  <a:gd name="T1" fmla="*/ 180 256 1"/>
                  <a:gd name="G3" fmla="+- -7120494 T0 T1"/>
                  <a:gd name="T2" fmla="*/ 0 256 1"/>
                  <a:gd name="T3" fmla="*/ 90 256 1"/>
                  <a:gd name="G4" fmla="+- -7120494 T2 T3"/>
                  <a:gd name="G5" fmla="*/ G4 2 1"/>
                  <a:gd name="T4" fmla="*/ 90 256 1"/>
                  <a:gd name="T5" fmla="*/ 0 256 1"/>
                  <a:gd name="G6" fmla="+- -7120494 T4 T5"/>
                  <a:gd name="G7" fmla="*/ G6 2 1"/>
                  <a:gd name="G8" fmla="abs -712049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431"/>
                  <a:gd name="G18" fmla="*/ 9431 1 2"/>
                  <a:gd name="G19" fmla="+- G18 5400 0"/>
                  <a:gd name="G20" fmla="cos G19 -7120494"/>
                  <a:gd name="G21" fmla="sin G19 -7120494"/>
                  <a:gd name="G22" fmla="+- G20 10800 0"/>
                  <a:gd name="G23" fmla="+- G21 10800 0"/>
                  <a:gd name="G24" fmla="+- 10800 0 G20"/>
                  <a:gd name="G25" fmla="+- 9431 10800 0"/>
                  <a:gd name="G26" fmla="?: G9 G17 G25"/>
                  <a:gd name="G27" fmla="?: G9 0 21600"/>
                  <a:gd name="G28" fmla="cos 10800 -7120494"/>
                  <a:gd name="G29" fmla="sin 10800 -7120494"/>
                  <a:gd name="G30" fmla="sin 9431 -712049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7120494 G34 0"/>
                  <a:gd name="G36" fmla="?: G6 G35 G31"/>
                  <a:gd name="G37" fmla="+- 21600 0 G36"/>
                  <a:gd name="G38" fmla="?: G4 0 G33"/>
                  <a:gd name="G39" fmla="?: -712049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7565 w 21600"/>
                  <a:gd name="T15" fmla="*/ 1215 h 21600"/>
                  <a:gd name="T16" fmla="*/ 10800 w 21600"/>
                  <a:gd name="T17" fmla="*/ 1369 h 21600"/>
                  <a:gd name="T18" fmla="*/ 14035 w 21600"/>
                  <a:gd name="T19" fmla="*/ 121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784" y="1864"/>
                    </a:moveTo>
                    <a:cubicBezTo>
                      <a:pt x="8755" y="1536"/>
                      <a:pt x="9774" y="1369"/>
                      <a:pt x="10800" y="1369"/>
                    </a:cubicBezTo>
                    <a:cubicBezTo>
                      <a:pt x="11825" y="1369"/>
                      <a:pt x="12844" y="1536"/>
                      <a:pt x="13815" y="1864"/>
                    </a:cubicBezTo>
                    <a:lnTo>
                      <a:pt x="14253" y="567"/>
                    </a:lnTo>
                    <a:cubicBezTo>
                      <a:pt x="13140" y="191"/>
                      <a:pt x="11974" y="0"/>
                      <a:pt x="10799" y="0"/>
                    </a:cubicBezTo>
                    <a:cubicBezTo>
                      <a:pt x="9625" y="0"/>
                      <a:pt x="8459" y="191"/>
                      <a:pt x="7346" y="567"/>
                    </a:cubicBez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39" name="AutoShape 83">
                <a:extLst>
                  <a:ext uri="{FF2B5EF4-FFF2-40B4-BE49-F238E27FC236}">
                    <a16:creationId xmlns="" xmlns:a16="http://schemas.microsoft.com/office/drawing/2014/main" id="{3AE61242-1523-4568-92C9-D269EFA8A3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79418174">
                <a:off x="4471" y="742"/>
                <a:ext cx="177" cy="177"/>
              </a:xfrm>
              <a:prstGeom prst="rtTriangle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  <p:sp>
            <p:nvSpPr>
              <p:cNvPr id="40" name="AutoShape 84">
                <a:extLst>
                  <a:ext uri="{FF2B5EF4-FFF2-40B4-BE49-F238E27FC236}">
                    <a16:creationId xmlns="" xmlns:a16="http://schemas.microsoft.com/office/drawing/2014/main" id="{C3E661A5-65C7-42BD-8939-892ACA9DF6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44772847">
                <a:off x="4006" y="741"/>
                <a:ext cx="177" cy="177"/>
              </a:xfrm>
              <a:prstGeom prst="rtTriangle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350"/>
              </a:p>
            </p:txBody>
          </p:sp>
        </p:grpSp>
      </p:grpSp>
      <p:sp>
        <p:nvSpPr>
          <p:cNvPr id="47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u="sng" kern="0" dirty="0" smtClean="0">
                <a:solidFill>
                  <a:schemeClr val="accent1">
                    <a:lumMod val="75000"/>
                  </a:schemeClr>
                </a:solidFill>
              </a:rPr>
              <a:t>TF HTAP analysis</a:t>
            </a:r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 of trends and source attribution</a:t>
            </a:r>
            <a:endParaRPr lang="en-US" sz="32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xmlns="" id="{442D010C-7940-43CF-A863-CEB18148CAB2}"/>
              </a:ext>
            </a:extLst>
          </p:cNvPr>
          <p:cNvCxnSpPr/>
          <p:nvPr/>
        </p:nvCxnSpPr>
        <p:spPr>
          <a:xfrm rot="5400000">
            <a:off x="3722118" y="-659140"/>
            <a:ext cx="73566" cy="95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0" y="6413088"/>
            <a:ext cx="12191999" cy="450810"/>
            <a:chOff x="0" y="6413088"/>
            <a:chExt cx="12191999" cy="45081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6525344"/>
              <a:ext cx="12191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accent5">
                      <a:lumMod val="50000"/>
                    </a:schemeClr>
                  </a:solidFill>
                </a:rPr>
                <a:t>TFMM Online Meeting: 10-12 May 2021</a:t>
              </a:r>
              <a:endParaRPr lang="ru-RU" sz="16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8" name="Group 10"/>
            <p:cNvGrpSpPr>
              <a:grpSpLocks noChangeAspect="1"/>
            </p:cNvGrpSpPr>
            <p:nvPr/>
          </p:nvGrpSpPr>
          <p:grpSpPr bwMode="auto">
            <a:xfrm>
              <a:off x="95000" y="6413088"/>
              <a:ext cx="432046" cy="373662"/>
              <a:chOff x="92" y="3959"/>
              <a:chExt cx="384" cy="333"/>
            </a:xfrm>
          </p:grpSpPr>
          <p:sp>
            <p:nvSpPr>
              <p:cNvPr id="29" name="Oval 11"/>
              <p:cNvSpPr>
                <a:spLocks noChangeAspect="1" noChangeArrowheads="1"/>
              </p:cNvSpPr>
              <p:nvPr/>
            </p:nvSpPr>
            <p:spPr bwMode="auto">
              <a:xfrm>
                <a:off x="101" y="4014"/>
                <a:ext cx="369" cy="209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>
                  <a:latin typeface="Tahoma" pitchFamily="34" charset="0"/>
                </a:endParaRPr>
              </a:p>
            </p:txBody>
          </p:sp>
          <p:pic>
            <p:nvPicPr>
              <p:cNvPr id="30" name="Picture 12" descr="Log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" y="3959"/>
                <a:ext cx="38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45139"/>
              </p:ext>
            </p:extLst>
          </p:nvPr>
        </p:nvGraphicFramePr>
        <p:xfrm>
          <a:off x="1323833" y="1703040"/>
          <a:ext cx="9294125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452"/>
                <a:gridCol w="3665930"/>
                <a:gridCol w="1116743"/>
              </a:tblGrid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Organizations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Models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Pollutant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CNR-IIA (Italy)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ECHMERIT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Harvard University (USA)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GEOS-</a:t>
                      </a:r>
                      <a:r>
                        <a:rPr lang="en-US" sz="1600" dirty="0" err="1" smtClean="0"/>
                        <a:t>Chem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Harvard University (USA)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GBC-</a:t>
                      </a:r>
                      <a:r>
                        <a:rPr lang="en-US" sz="1600" dirty="0" err="1" smtClean="0"/>
                        <a:t>boxmodel</a:t>
                      </a:r>
                      <a:r>
                        <a:rPr lang="en-US" sz="1600" dirty="0" smtClean="0"/>
                        <a:t> (box model, multi-media)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HZG (Germany)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MECOSMO (Oceanic)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Environment and Climate Change Canada (Canada)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GEM-MACH-Hg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MIT (USA)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GEOS-</a:t>
                      </a:r>
                      <a:r>
                        <a:rPr lang="en-US" sz="1600" dirty="0" err="1" smtClean="0"/>
                        <a:t>Chem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Hg, POPs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EMEP/MSC-E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GLEMOS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Hg, POPs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PKU, China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CanMETOP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POPs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Center for Environmental Risk Research, Japan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FATE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POPs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Environment and Climate Change Canada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GEM-MACH-PAH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POPs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National Environmental Research Institute, Denmark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DEHM-POP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2000" marR="7200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POPs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0" y="948912"/>
            <a:ext cx="12192000" cy="53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GB" sz="2400" kern="0" dirty="0" smtClean="0">
                <a:solidFill>
                  <a:srgbClr val="7030A0"/>
                </a:solidFill>
              </a:rPr>
              <a:t>Modelling </a:t>
            </a:r>
            <a:r>
              <a:rPr lang="en-GB" sz="2400" kern="0" dirty="0">
                <a:solidFill>
                  <a:srgbClr val="7030A0"/>
                </a:solidFill>
              </a:rPr>
              <a:t>groups </a:t>
            </a:r>
            <a:r>
              <a:rPr lang="en-US" sz="2400" kern="0" dirty="0">
                <a:solidFill>
                  <a:srgbClr val="7030A0"/>
                </a:solidFill>
              </a:rPr>
              <a:t>planning to participate </a:t>
            </a:r>
            <a:endParaRPr lang="en-GB" sz="2400" kern="0" dirty="0">
              <a:solidFill>
                <a:srgbClr val="7030A0"/>
              </a:solidFill>
            </a:endParaRPr>
          </a:p>
        </p:txBody>
      </p:sp>
      <p:sp>
        <p:nvSpPr>
          <p:cNvPr id="34" name="Rectangle 8"/>
          <p:cNvSpPr txBox="1">
            <a:spLocks noChangeArrowheads="1"/>
          </p:cNvSpPr>
          <p:nvPr/>
        </p:nvSpPr>
        <p:spPr bwMode="auto">
          <a:xfrm>
            <a:off x="0" y="73719"/>
            <a:ext cx="12191996" cy="9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b="1" u="sng" kern="0" dirty="0" smtClean="0">
                <a:solidFill>
                  <a:schemeClr val="accent1">
                    <a:lumMod val="75000"/>
                  </a:schemeClr>
                </a:solidFill>
              </a:rPr>
              <a:t>TF HTAP analysis</a:t>
            </a:r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 of trends and source attribution</a:t>
            </a:r>
            <a:endParaRPr lang="en-US" sz="32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1695</Words>
  <Application>Microsoft Office PowerPoint</Application>
  <PresentationFormat>Произвольный</PresentationFormat>
  <Paragraphs>296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Gusev</dc:creator>
  <cp:lastModifiedBy>Ilia Ilyin</cp:lastModifiedBy>
  <cp:revision>48</cp:revision>
  <dcterms:created xsi:type="dcterms:W3CDTF">2021-04-22T07:42:58Z</dcterms:created>
  <dcterms:modified xsi:type="dcterms:W3CDTF">2021-05-10T08:40:16Z</dcterms:modified>
</cp:coreProperties>
</file>